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4" r:id="rId2"/>
    <p:sldId id="258" r:id="rId3"/>
    <p:sldId id="306" r:id="rId4"/>
    <p:sldId id="304" r:id="rId5"/>
    <p:sldId id="300" r:id="rId6"/>
    <p:sldId id="308" r:id="rId7"/>
    <p:sldId id="307" r:id="rId8"/>
    <p:sldId id="309" r:id="rId9"/>
    <p:sldId id="271" r:id="rId10"/>
    <p:sldId id="310" r:id="rId11"/>
    <p:sldId id="314" r:id="rId12"/>
    <p:sldId id="272" r:id="rId13"/>
    <p:sldId id="312" r:id="rId14"/>
    <p:sldId id="316" r:id="rId15"/>
    <p:sldId id="320" r:id="rId16"/>
    <p:sldId id="318" r:id="rId17"/>
    <p:sldId id="321" r:id="rId18"/>
    <p:sldId id="317" r:id="rId19"/>
    <p:sldId id="281" r:id="rId20"/>
    <p:sldId id="289" r:id="rId21"/>
    <p:sldId id="282" r:id="rId22"/>
    <p:sldId id="280" r:id="rId23"/>
    <p:sldId id="287" r:id="rId24"/>
    <p:sldId id="279" r:id="rId25"/>
    <p:sldId id="294" r:id="rId26"/>
    <p:sldId id="288" r:id="rId27"/>
    <p:sldId id="286" r:id="rId28"/>
    <p:sldId id="327" r:id="rId29"/>
    <p:sldId id="325" r:id="rId30"/>
    <p:sldId id="328" r:id="rId31"/>
    <p:sldId id="329" r:id="rId32"/>
    <p:sldId id="331" r:id="rId3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MO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F53CD-3CE3-4E1E-8560-9502C3962A2B}" type="datetimeFigureOut">
              <a:rPr lang="zh-MO" altLang="en-US" smtClean="0"/>
              <a:t>8/2/2020</a:t>
            </a:fld>
            <a:endParaRPr lang="zh-MO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MO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MO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MO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47A1C-D92A-4E4C-8759-7F07B5DC5080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80834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28384-5FA7-4CCD-9294-53F0ED3046FC}" type="slidenum">
              <a:rPr lang="zh-HK" altLang="en-US" smtClean="0"/>
              <a:t>28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90752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2020/2/8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2020/2/8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2020/2/8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2020/2/8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2020/2/8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2020/2/8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2020/2/8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2020/2/8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2020/2/8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2020/2/8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2020/2/8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2020/2/8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buenanueva.net/biblia/1-biblia1er_Grado/1imag-lecc2/2noahs_ark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7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635896" y="1916832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諾厄方舟</a:t>
            </a:r>
            <a:endParaRPr lang="zh-TW" altLang="en-US" sz="7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509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pic.51yuansu.com/pic3/cover/00/78/68/58c70f9dbe8d7_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1967593" cy="205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圓角矩形圖說文字 2"/>
          <p:cNvSpPr/>
          <p:nvPr/>
        </p:nvSpPr>
        <p:spPr>
          <a:xfrm>
            <a:off x="1091300" y="116632"/>
            <a:ext cx="7776864" cy="4680520"/>
          </a:xfrm>
          <a:prstGeom prst="wedgeRoundRectCallout">
            <a:avLst>
              <a:gd name="adj1" fmla="val -44665"/>
              <a:gd name="adj2" fmla="val 662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洪水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湧至的那一天是幾月幾日？那年諾厄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少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歲？</a:t>
            </a: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zh-TW" altLang="en-US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二月十七日，那年諾厄六百歲</a:t>
            </a: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洪水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是從哪裡湧來？</a:t>
            </a:r>
          </a:p>
          <a:p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洪水先</a:t>
            </a:r>
            <a:r>
              <a:rPr lang="zh-TW" altLang="en-US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從河中、海中湧來，淹沒大地。</a:t>
            </a: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天上</a:t>
            </a:r>
            <a:endParaRPr lang="en-US" altLang="zh-TW" sz="28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也</a:t>
            </a:r>
            <a:r>
              <a:rPr lang="zh-TW" altLang="en-US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雨雲密佈，大雨下</a:t>
            </a: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個沒</a:t>
            </a:r>
            <a:r>
              <a:rPr lang="zh-TW" altLang="en-US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停，令洪水一發</a:t>
            </a: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endParaRPr lang="en-US" altLang="zh-TW" sz="28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可</a:t>
            </a:r>
            <a:r>
              <a:rPr lang="zh-TW" altLang="en-US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收拾。</a:t>
            </a: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zh-TW" altLang="en-US" sz="2800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55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pic.51yuansu.com/pic3/cover/00/78/68/58c70f9dbe8d7_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1967593" cy="205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圓角矩形圖說文字 2"/>
          <p:cNvSpPr/>
          <p:nvPr/>
        </p:nvSpPr>
        <p:spPr>
          <a:xfrm>
            <a:off x="1091300" y="260649"/>
            <a:ext cx="7776864" cy="4441556"/>
          </a:xfrm>
          <a:prstGeom prst="wedgeRoundRectCallout">
            <a:avLst>
              <a:gd name="adj1" fmla="val -44665"/>
              <a:gd name="adj2" fmla="val 662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>
                <a:solidFill>
                  <a:srgbClr val="FFC000"/>
                </a:solidFill>
                <a:latin typeface="標楷體"/>
                <a:ea typeface="標楷體"/>
              </a:rPr>
              <a:t> </a:t>
            </a:r>
            <a:r>
              <a:rPr lang="zh-TW" altLang="en-US" sz="2800" dirty="0" smtClean="0">
                <a:solidFill>
                  <a:schemeClr val="bg1"/>
                </a:solidFill>
                <a:latin typeface="標楷體"/>
                <a:ea typeface="標楷體"/>
              </a:rPr>
              <a:t>洪水</a:t>
            </a:r>
            <a:r>
              <a:rPr lang="zh-TW" altLang="en-US" sz="2800" dirty="0">
                <a:solidFill>
                  <a:schemeClr val="bg1"/>
                </a:solidFill>
                <a:latin typeface="標楷體"/>
                <a:ea typeface="標楷體"/>
              </a:rPr>
              <a:t>湧至的同時，大雨也一直下個沒停，</a:t>
            </a:r>
            <a:r>
              <a:rPr lang="zh-TW" altLang="en-US" sz="2800" dirty="0" smtClean="0">
                <a:solidFill>
                  <a:schemeClr val="bg1"/>
                </a:solidFill>
                <a:latin typeface="標楷體"/>
                <a:ea typeface="標楷體"/>
              </a:rPr>
              <a:t>一</a:t>
            </a:r>
            <a:endParaRPr lang="en-US" altLang="zh-TW" sz="2800" dirty="0" smtClean="0">
              <a:solidFill>
                <a:schemeClr val="bg1"/>
              </a:solidFill>
              <a:latin typeface="標楷體"/>
              <a:ea typeface="標楷體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/>
                <a:ea typeface="標楷體"/>
              </a:rPr>
              <a:t> </a:t>
            </a:r>
            <a:r>
              <a:rPr lang="zh-TW" altLang="en-US" sz="2800" dirty="0" smtClean="0">
                <a:solidFill>
                  <a:schemeClr val="bg1"/>
                </a:solidFill>
                <a:latin typeface="標楷體"/>
                <a:ea typeface="標楷體"/>
              </a:rPr>
              <a:t>共</a:t>
            </a:r>
            <a:r>
              <a:rPr lang="zh-TW" altLang="en-US" sz="2800" dirty="0">
                <a:solidFill>
                  <a:schemeClr val="bg1"/>
                </a:solidFill>
                <a:latin typeface="標楷體"/>
                <a:ea typeface="標楷體"/>
              </a:rPr>
              <a:t>下了多少晝夜？</a:t>
            </a:r>
          </a:p>
          <a:p>
            <a:r>
              <a:rPr lang="zh-TW" altLang="en-US" sz="2800" dirty="0">
                <a:solidFill>
                  <a:srgbClr val="FFC000"/>
                </a:solidFill>
                <a:latin typeface="標楷體"/>
                <a:ea typeface="標楷體"/>
              </a:rPr>
              <a:t> </a:t>
            </a:r>
            <a:r>
              <a:rPr lang="zh-TW" altLang="en-US" sz="2800" dirty="0" smtClean="0">
                <a:solidFill>
                  <a:srgbClr val="FFC000"/>
                </a:solidFill>
                <a:latin typeface="標楷體"/>
                <a:ea typeface="標楷體"/>
              </a:rPr>
              <a:t>四十</a:t>
            </a:r>
            <a:r>
              <a:rPr lang="zh-TW" altLang="en-US" sz="2800" dirty="0">
                <a:solidFill>
                  <a:srgbClr val="FFC000"/>
                </a:solidFill>
                <a:latin typeface="標楷體"/>
                <a:ea typeface="標楷體"/>
              </a:rPr>
              <a:t>晝夜</a:t>
            </a:r>
            <a:r>
              <a:rPr lang="zh-TW" altLang="en-US" sz="2800" dirty="0" smtClean="0">
                <a:solidFill>
                  <a:srgbClr val="FFC000"/>
                </a:solidFill>
                <a:latin typeface="標楷體"/>
                <a:ea typeface="標楷體"/>
              </a:rPr>
              <a:t>。</a:t>
            </a:r>
            <a:endParaRPr lang="en-US" altLang="zh-TW" sz="2800" dirty="0" smtClean="0">
              <a:solidFill>
                <a:srgbClr val="FFC000"/>
              </a:solidFill>
              <a:latin typeface="標楷體"/>
              <a:ea typeface="標楷體"/>
            </a:endParaRPr>
          </a:p>
          <a:p>
            <a:endParaRPr lang="zh-TW" altLang="en-US" sz="2800" dirty="0">
              <a:solidFill>
                <a:srgbClr val="FFC000"/>
              </a:solidFill>
              <a:latin typeface="標楷體"/>
              <a:ea typeface="標楷體"/>
            </a:endParaRPr>
          </a:p>
          <a:p>
            <a:r>
              <a:rPr lang="zh-TW" altLang="en-US" sz="2800" dirty="0">
                <a:solidFill>
                  <a:srgbClr val="FFC000"/>
                </a:solidFill>
                <a:latin typeface="標楷體"/>
                <a:ea typeface="標楷體"/>
              </a:rPr>
              <a:t> </a:t>
            </a:r>
            <a:r>
              <a:rPr lang="zh-TW" altLang="en-US" sz="2800" dirty="0" smtClean="0">
                <a:solidFill>
                  <a:schemeClr val="bg1"/>
                </a:solidFill>
                <a:latin typeface="標楷體"/>
                <a:ea typeface="標楷體"/>
              </a:rPr>
              <a:t>洪水</a:t>
            </a:r>
            <a:r>
              <a:rPr lang="zh-TW" altLang="en-US" sz="2800" dirty="0">
                <a:solidFill>
                  <a:schemeClr val="bg1"/>
                </a:solidFill>
                <a:latin typeface="標楷體"/>
                <a:ea typeface="標楷體"/>
              </a:rPr>
              <a:t>是否把所有地方都淹沒掉？方舟外</a:t>
            </a:r>
            <a:r>
              <a:rPr lang="zh-TW" altLang="en-US" sz="2800" dirty="0" smtClean="0">
                <a:solidFill>
                  <a:schemeClr val="bg1"/>
                </a:solidFill>
                <a:latin typeface="標楷體"/>
                <a:ea typeface="標楷體"/>
              </a:rPr>
              <a:t>還有</a:t>
            </a:r>
            <a:endParaRPr lang="en-US" altLang="zh-TW" sz="2800" dirty="0" smtClean="0">
              <a:solidFill>
                <a:schemeClr val="bg1"/>
              </a:solidFill>
              <a:latin typeface="標楷體"/>
              <a:ea typeface="標楷體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/>
                <a:ea typeface="標楷體"/>
              </a:rPr>
              <a:t> </a:t>
            </a:r>
            <a:r>
              <a:rPr lang="zh-TW" altLang="en-US" sz="2800" dirty="0" smtClean="0">
                <a:solidFill>
                  <a:schemeClr val="bg1"/>
                </a:solidFill>
                <a:latin typeface="標楷體"/>
                <a:ea typeface="標楷體"/>
              </a:rPr>
              <a:t>沒有</a:t>
            </a:r>
            <a:r>
              <a:rPr lang="zh-TW" altLang="en-US" sz="2800" dirty="0">
                <a:solidFill>
                  <a:schemeClr val="bg1"/>
                </a:solidFill>
                <a:latin typeface="標楷體"/>
                <a:ea typeface="標楷體"/>
              </a:rPr>
              <a:t>甚他生命的存在？</a:t>
            </a:r>
          </a:p>
          <a:p>
            <a:r>
              <a:rPr lang="zh-TW" altLang="en-US" sz="2800" dirty="0">
                <a:solidFill>
                  <a:srgbClr val="FFC000"/>
                </a:solidFill>
                <a:latin typeface="標楷體"/>
                <a:ea typeface="標楷體"/>
              </a:rPr>
              <a:t> </a:t>
            </a:r>
            <a:r>
              <a:rPr lang="zh-TW" altLang="en-US" sz="2800" dirty="0" smtClean="0">
                <a:solidFill>
                  <a:srgbClr val="FFC000"/>
                </a:solidFill>
                <a:latin typeface="標楷體"/>
                <a:ea typeface="標楷體"/>
              </a:rPr>
              <a:t>洪水</a:t>
            </a:r>
            <a:r>
              <a:rPr lang="zh-TW" altLang="en-US" sz="2800" dirty="0">
                <a:solidFill>
                  <a:srgbClr val="FFC000"/>
                </a:solidFill>
                <a:latin typeface="標楷體"/>
                <a:ea typeface="標楷體"/>
              </a:rPr>
              <a:t>淹沒所有陸地，就連高山也淹沒掉。</a:t>
            </a:r>
            <a:r>
              <a:rPr lang="zh-TW" altLang="en-US" sz="2800" dirty="0" smtClean="0">
                <a:solidFill>
                  <a:srgbClr val="FFC000"/>
                </a:solidFill>
                <a:latin typeface="標楷體"/>
                <a:ea typeface="標楷體"/>
              </a:rPr>
              <a:t>方</a:t>
            </a:r>
            <a:endParaRPr lang="en-US" altLang="zh-TW" sz="2800" dirty="0" smtClean="0">
              <a:solidFill>
                <a:srgbClr val="FFC000"/>
              </a:solidFill>
              <a:latin typeface="標楷體"/>
              <a:ea typeface="標楷體"/>
            </a:endParaRPr>
          </a:p>
          <a:p>
            <a:r>
              <a:rPr lang="zh-TW" altLang="en-US" sz="2800" dirty="0">
                <a:solidFill>
                  <a:srgbClr val="FFC000"/>
                </a:solidFill>
                <a:latin typeface="標楷體"/>
                <a:ea typeface="標楷體"/>
              </a:rPr>
              <a:t> </a:t>
            </a:r>
            <a:r>
              <a:rPr lang="zh-TW" altLang="en-US" sz="2800" dirty="0" smtClean="0">
                <a:solidFill>
                  <a:srgbClr val="FFC000"/>
                </a:solidFill>
                <a:latin typeface="標楷體"/>
                <a:ea typeface="標楷體"/>
              </a:rPr>
              <a:t>舟</a:t>
            </a:r>
            <a:r>
              <a:rPr lang="zh-TW" altLang="en-US" sz="2800" dirty="0">
                <a:solidFill>
                  <a:srgbClr val="FFC000"/>
                </a:solidFill>
                <a:latin typeface="標楷體"/>
                <a:ea typeface="標楷體"/>
              </a:rPr>
              <a:t>外再無生命存在。</a:t>
            </a:r>
          </a:p>
        </p:txBody>
      </p:sp>
    </p:spTree>
    <p:extLst>
      <p:ext uri="{BB962C8B-B14F-4D97-AF65-F5344CB8AC3E}">
        <p14:creationId xmlns:p14="http://schemas.microsoft.com/office/powerpoint/2010/main" val="230702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107504" y="116632"/>
            <a:ext cx="8856984" cy="6669360"/>
          </a:xfrm>
          <a:prstGeom prst="roundRect">
            <a:avLst/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zh-TW" altLang="zh-TW" sz="2800" kern="100" dirty="0" smtClean="0">
                <a:ea typeface="標楷體"/>
                <a:cs typeface="Times New Roman"/>
              </a:rPr>
              <a:t>　　</a:t>
            </a:r>
            <a:endParaRPr lang="en-US" altLang="zh-TW" sz="2800" kern="100" dirty="0" smtClean="0">
              <a:ea typeface="標楷體"/>
              <a:cs typeface="Times New Roman"/>
            </a:endParaRPr>
          </a:p>
          <a:p>
            <a:pPr>
              <a:spcAft>
                <a:spcPts val="0"/>
              </a:spcAft>
            </a:pPr>
            <a:endParaRPr lang="en-US" altLang="zh-TW" sz="2800" kern="100" dirty="0" smtClean="0">
              <a:ea typeface="標楷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TW" altLang="en-US" sz="2800" kern="100" dirty="0">
                <a:ea typeface="標楷體"/>
                <a:cs typeface="Times New Roman"/>
              </a:rPr>
              <a:t> </a:t>
            </a:r>
            <a:r>
              <a:rPr lang="zh-TW" altLang="en-US" sz="2800" kern="100" dirty="0" smtClean="0">
                <a:ea typeface="標楷體"/>
                <a:cs typeface="Times New Roman"/>
              </a:rPr>
              <a:t>                                        </a:t>
            </a:r>
            <a:r>
              <a:rPr lang="zh-TW" altLang="en-US" sz="2800" kern="100" dirty="0" smtClean="0">
                <a:solidFill>
                  <a:srgbClr val="FF0000"/>
                </a:solidFill>
                <a:ea typeface="標楷體"/>
                <a:cs typeface="Times New Roman"/>
              </a:rPr>
              <a:t>洪水退落</a:t>
            </a:r>
            <a:endParaRPr lang="en-US" altLang="zh-TW" sz="2800" kern="100" dirty="0" smtClean="0">
              <a:solidFill>
                <a:srgbClr val="FF0000"/>
              </a:solidFill>
              <a:ea typeface="標楷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TW" altLang="en-US" sz="2400" kern="100" dirty="0" smtClean="0">
                <a:ea typeface="標楷體"/>
                <a:cs typeface="Times New Roman"/>
              </a:rPr>
              <a:t>        </a:t>
            </a:r>
            <a:r>
              <a:rPr lang="zh-TW" altLang="zh-TW" sz="2400" kern="100" dirty="0" smtClean="0">
                <a:ea typeface="標楷體"/>
                <a:cs typeface="Times New Roman"/>
              </a:rPr>
              <a:t>天主記掛諾厄一家和方舟內的一切動物，便讓風吹向大地，水就漸漸退去。</a:t>
            </a:r>
            <a:endParaRPr lang="zh-TW" altLang="zh-TW" sz="2400" kern="100" dirty="0" smtClean="0"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TW" altLang="zh-TW" sz="2400" kern="100" dirty="0" smtClean="0">
                <a:ea typeface="標楷體"/>
                <a:cs typeface="Times New Roman"/>
              </a:rPr>
              <a:t>　　七月十七日，淹蓋大地一百五十天的洪水漸漸退去，方舟停在阿辣辣特山上。多天以後，諾厄看見四周有很多山頂都露出來了，便從窗中放出一隻烏鴉。但烏鴉一直在空中盤旋，看來洪水仍未退盡。</a:t>
            </a:r>
            <a:endParaRPr lang="en-US" altLang="zh-TW" sz="2400" kern="100" dirty="0" smtClean="0">
              <a:ea typeface="標楷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TW" altLang="en-US" sz="2400" kern="100" dirty="0" smtClean="0">
                <a:ea typeface="標楷體"/>
                <a:cs typeface="Times New Roman"/>
              </a:rPr>
              <a:t>        </a:t>
            </a:r>
            <a:r>
              <a:rPr lang="zh-TW" altLang="zh-TW" sz="2400" kern="100" dirty="0" smtClean="0">
                <a:ea typeface="標楷體"/>
                <a:cs typeface="Times New Roman"/>
              </a:rPr>
              <a:t>七</a:t>
            </a:r>
            <a:r>
              <a:rPr lang="zh-TW" altLang="zh-TW" sz="2400" kern="100" dirty="0">
                <a:ea typeface="標楷體"/>
                <a:cs typeface="Times New Roman"/>
              </a:rPr>
              <a:t>天後，諾厄放出一隻鴿子。鴿子在船外飛了一圈，沒找到落腳地，便又回到方舟裡去。</a:t>
            </a:r>
            <a:endParaRPr lang="zh-TW" altLang="zh-TW" sz="2400" kern="100" dirty="0"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TW" altLang="zh-TW" sz="2400" kern="100" dirty="0">
                <a:ea typeface="標楷體"/>
                <a:cs typeface="Times New Roman"/>
              </a:rPr>
              <a:t>　　又過了七天，諾厄再放出一隻鴿子。鴿子直飛至傍晚才回來，嘴裡含著一根嫩綠的橄欖樹枝諾厄知道水已退去，大地上有新植物長出來了。</a:t>
            </a:r>
            <a:endParaRPr lang="zh-TW" altLang="zh-TW" sz="2400" kern="100" dirty="0"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TW" altLang="zh-TW" sz="2400" kern="100" dirty="0">
                <a:ea typeface="標楷體"/>
                <a:cs typeface="Times New Roman"/>
              </a:rPr>
              <a:t>　　再過了七天，諾厄繼續放出一隻鴿子，這次鴿子沒再回來了。</a:t>
            </a:r>
            <a:endParaRPr lang="zh-TW" altLang="zh-TW" sz="2400" kern="100" dirty="0"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TW" altLang="zh-TW" sz="2400" kern="100" dirty="0">
                <a:ea typeface="標楷體"/>
                <a:cs typeface="Times New Roman"/>
              </a:rPr>
              <a:t>　　到了第二年的二月二十七日，大地全乾透了。天主吩咐諾厄可以步出方舟了，於是他便帶同家人，還有船上所有動物滿有秩序地走出去船外。</a:t>
            </a:r>
            <a:endParaRPr lang="zh-TW" altLang="zh-TW" sz="2400" kern="100" dirty="0">
              <a:cs typeface="Times New Roman"/>
            </a:endParaRPr>
          </a:p>
          <a:p>
            <a:pPr>
              <a:spcAft>
                <a:spcPts val="0"/>
              </a:spcAft>
            </a:pPr>
            <a:endParaRPr lang="en-US" altLang="zh-TW" sz="2400" kern="100" dirty="0" smtClean="0">
              <a:ea typeface="標楷體"/>
              <a:cs typeface="Times New Roman"/>
            </a:endParaRPr>
          </a:p>
          <a:p>
            <a:pPr>
              <a:spcAft>
                <a:spcPts val="0"/>
              </a:spcAft>
            </a:pPr>
            <a:endParaRPr lang="zh-TW" altLang="zh-TW" sz="2400" kern="1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354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pic.51yuansu.com/pic3/cover/00/78/68/58c70f9dbe8d7_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1967593" cy="205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圓角矩形圖說文字 2"/>
          <p:cNvSpPr/>
          <p:nvPr/>
        </p:nvSpPr>
        <p:spPr>
          <a:xfrm>
            <a:off x="1091300" y="260649"/>
            <a:ext cx="7776864" cy="4441556"/>
          </a:xfrm>
          <a:prstGeom prst="wedgeRoundRectCallout">
            <a:avLst>
              <a:gd name="adj1" fmla="val -44665"/>
              <a:gd name="adj2" fmla="val 662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chemeClr val="bg1"/>
                </a:solidFill>
                <a:latin typeface="標楷體"/>
                <a:ea typeface="標楷體"/>
              </a:rPr>
              <a:t>洪水</a:t>
            </a:r>
            <a:r>
              <a:rPr lang="zh-TW" altLang="en-US" sz="2800" dirty="0">
                <a:solidFill>
                  <a:schemeClr val="bg1"/>
                </a:solidFill>
                <a:latin typeface="標楷體"/>
                <a:ea typeface="標楷體"/>
              </a:rPr>
              <a:t>是怎樣退去的？ </a:t>
            </a:r>
          </a:p>
          <a:p>
            <a:r>
              <a:rPr lang="zh-TW" altLang="en-US" sz="2800" dirty="0" smtClean="0">
                <a:solidFill>
                  <a:srgbClr val="FFC000"/>
                </a:solidFill>
                <a:latin typeface="標楷體"/>
                <a:ea typeface="標楷體"/>
              </a:rPr>
              <a:t>因為</a:t>
            </a:r>
            <a:r>
              <a:rPr lang="zh-TW" altLang="en-US" sz="2800" dirty="0">
                <a:solidFill>
                  <a:srgbClr val="FFC000"/>
                </a:solidFill>
                <a:latin typeface="標楷體"/>
                <a:ea typeface="標楷體"/>
              </a:rPr>
              <a:t>天主記掛諾厄一家和方舟內的一切動物，便讓風吹向大地，</a:t>
            </a:r>
            <a:r>
              <a:rPr lang="zh-TW" altLang="en-US" sz="2800" dirty="0" smtClean="0">
                <a:solidFill>
                  <a:srgbClr val="FFC000"/>
                </a:solidFill>
                <a:latin typeface="標楷體"/>
                <a:ea typeface="標楷體"/>
              </a:rPr>
              <a:t>水就</a:t>
            </a:r>
            <a:r>
              <a:rPr lang="zh-TW" altLang="en-US" sz="2800" dirty="0">
                <a:solidFill>
                  <a:srgbClr val="FFC000"/>
                </a:solidFill>
                <a:latin typeface="標楷體"/>
                <a:ea typeface="標楷體"/>
              </a:rPr>
              <a:t>漸漸退去</a:t>
            </a:r>
            <a:r>
              <a:rPr lang="zh-TW" altLang="en-US" sz="2800" dirty="0" smtClean="0">
                <a:solidFill>
                  <a:srgbClr val="FFC000"/>
                </a:solidFill>
                <a:latin typeface="標楷體"/>
                <a:ea typeface="標楷體"/>
              </a:rPr>
              <a:t>。</a:t>
            </a:r>
            <a:endParaRPr lang="en-US" altLang="zh-TW" sz="2800" dirty="0" smtClean="0">
              <a:solidFill>
                <a:srgbClr val="FFC000"/>
              </a:solidFill>
              <a:latin typeface="標楷體"/>
              <a:ea typeface="標楷體"/>
            </a:endParaRPr>
          </a:p>
          <a:p>
            <a:endParaRPr lang="zh-TW" altLang="en-US" sz="2800" dirty="0">
              <a:solidFill>
                <a:srgbClr val="FFC000"/>
              </a:solidFill>
              <a:latin typeface="標楷體"/>
              <a:ea typeface="標楷體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/>
                <a:ea typeface="標楷體"/>
              </a:rPr>
              <a:t>洪水</a:t>
            </a:r>
            <a:r>
              <a:rPr lang="zh-TW" altLang="en-US" sz="2800" dirty="0">
                <a:solidFill>
                  <a:schemeClr val="bg1"/>
                </a:solidFill>
                <a:latin typeface="標楷體"/>
                <a:ea typeface="標楷體"/>
              </a:rPr>
              <a:t>共覆蓋陸地多少天後才開始退去</a:t>
            </a:r>
            <a:r>
              <a:rPr lang="zh-TW" altLang="en-US" sz="2800" dirty="0" smtClean="0">
                <a:solidFill>
                  <a:schemeClr val="bg1"/>
                </a:solidFill>
                <a:latin typeface="標楷體"/>
                <a:ea typeface="標楷體"/>
              </a:rPr>
              <a:t>？</a:t>
            </a:r>
            <a:endParaRPr lang="zh-TW" altLang="en-US" sz="2800" dirty="0">
              <a:solidFill>
                <a:schemeClr val="bg1"/>
              </a:solidFill>
              <a:latin typeface="標楷體"/>
              <a:ea typeface="標楷體"/>
            </a:endParaRPr>
          </a:p>
          <a:p>
            <a:r>
              <a:rPr lang="zh-TW" altLang="en-US" sz="2800" dirty="0" smtClean="0">
                <a:solidFill>
                  <a:srgbClr val="FFC000"/>
                </a:solidFill>
                <a:latin typeface="標楷體"/>
                <a:ea typeface="標楷體"/>
              </a:rPr>
              <a:t>洪水</a:t>
            </a:r>
            <a:r>
              <a:rPr lang="zh-TW" altLang="en-US" sz="2800" dirty="0">
                <a:solidFill>
                  <a:srgbClr val="FFC000"/>
                </a:solidFill>
                <a:latin typeface="標楷體"/>
                <a:ea typeface="標楷體"/>
              </a:rPr>
              <a:t>共覆蓋陸地一百五十天後才開始退去</a:t>
            </a:r>
            <a:r>
              <a:rPr lang="zh-TW" altLang="en-US" sz="2800" dirty="0" smtClean="0">
                <a:solidFill>
                  <a:srgbClr val="FFC000"/>
                </a:solidFill>
                <a:latin typeface="標楷體"/>
                <a:ea typeface="標楷體"/>
              </a:rPr>
              <a:t>。</a:t>
            </a:r>
            <a:endParaRPr lang="en-US" altLang="zh-TW" sz="2800" dirty="0" smtClean="0">
              <a:solidFill>
                <a:srgbClr val="FFC000"/>
              </a:solidFill>
              <a:latin typeface="標楷體"/>
              <a:ea typeface="標楷體"/>
            </a:endParaRPr>
          </a:p>
          <a:p>
            <a:endParaRPr lang="zh-TW" altLang="en-US" sz="2800" dirty="0">
              <a:solidFill>
                <a:srgbClr val="FFC000"/>
              </a:solidFill>
              <a:latin typeface="標楷體"/>
              <a:ea typeface="標楷體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/>
                <a:ea typeface="標楷體"/>
              </a:rPr>
              <a:t>方舟</a:t>
            </a:r>
            <a:r>
              <a:rPr lang="zh-TW" altLang="en-US" sz="2800" dirty="0">
                <a:solidFill>
                  <a:schemeClr val="bg1"/>
                </a:solidFill>
                <a:latin typeface="標楷體"/>
                <a:ea typeface="標楷體"/>
              </a:rPr>
              <a:t>最後停泊在哪兒？</a:t>
            </a:r>
          </a:p>
          <a:p>
            <a:r>
              <a:rPr lang="zh-TW" altLang="en-US" sz="2800" dirty="0" smtClean="0">
                <a:solidFill>
                  <a:srgbClr val="FFC000"/>
                </a:solidFill>
                <a:latin typeface="標楷體"/>
                <a:ea typeface="標楷體"/>
              </a:rPr>
              <a:t>停</a:t>
            </a:r>
            <a:r>
              <a:rPr lang="zh-TW" altLang="en-US" sz="2800" dirty="0">
                <a:solidFill>
                  <a:srgbClr val="FFC000"/>
                </a:solidFill>
                <a:latin typeface="標楷體"/>
                <a:ea typeface="標楷體"/>
              </a:rPr>
              <a:t>在阿辣辣特山上。</a:t>
            </a:r>
          </a:p>
        </p:txBody>
      </p:sp>
    </p:spTree>
    <p:extLst>
      <p:ext uri="{BB962C8B-B14F-4D97-AF65-F5344CB8AC3E}">
        <p14:creationId xmlns:p14="http://schemas.microsoft.com/office/powerpoint/2010/main" val="97284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pic.51yuansu.com/pic3/cover/00/78/68/58c70f9dbe8d7_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1967593" cy="205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圓角矩形圖說文字 2"/>
          <p:cNvSpPr/>
          <p:nvPr/>
        </p:nvSpPr>
        <p:spPr>
          <a:xfrm>
            <a:off x="1091300" y="260649"/>
            <a:ext cx="7776864" cy="4441556"/>
          </a:xfrm>
          <a:prstGeom prst="wedgeRoundRectCallout">
            <a:avLst>
              <a:gd name="adj1" fmla="val -44665"/>
              <a:gd name="adj2" fmla="val 662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chemeClr val="bg1"/>
                </a:solidFill>
                <a:latin typeface="標楷體"/>
                <a:ea typeface="標楷體"/>
              </a:rPr>
              <a:t>諾</a:t>
            </a:r>
            <a:r>
              <a:rPr lang="zh-TW" altLang="en-US" sz="2800" dirty="0">
                <a:solidFill>
                  <a:schemeClr val="bg1"/>
                </a:solidFill>
                <a:latin typeface="標楷體"/>
                <a:ea typeface="標楷體"/>
              </a:rPr>
              <a:t>厄第一隻放出去的是甚麼雀鳥？那時候洪水退盡了沒有？</a:t>
            </a:r>
          </a:p>
          <a:p>
            <a:r>
              <a:rPr lang="zh-TW" altLang="en-US" sz="2800" dirty="0" smtClean="0">
                <a:solidFill>
                  <a:srgbClr val="FFC000"/>
                </a:solidFill>
                <a:latin typeface="標楷體"/>
                <a:ea typeface="標楷體"/>
              </a:rPr>
              <a:t>烏鴉</a:t>
            </a:r>
            <a:r>
              <a:rPr lang="zh-TW" altLang="en-US" sz="2800" dirty="0">
                <a:solidFill>
                  <a:srgbClr val="FFC000"/>
                </a:solidFill>
                <a:latin typeface="標楷體"/>
                <a:ea typeface="標楷體"/>
              </a:rPr>
              <a:t>。那時洪水仍未退盡，烏鴉只能在空中一直盤旋</a:t>
            </a:r>
            <a:r>
              <a:rPr lang="zh-TW" altLang="en-US" sz="2800" dirty="0" smtClean="0">
                <a:solidFill>
                  <a:srgbClr val="FFC000"/>
                </a:solidFill>
                <a:latin typeface="標楷體"/>
                <a:ea typeface="標楷體"/>
              </a:rPr>
              <a:t>。</a:t>
            </a:r>
            <a:endParaRPr lang="en-US" altLang="zh-TW" sz="2800" dirty="0" smtClean="0">
              <a:solidFill>
                <a:srgbClr val="FFC000"/>
              </a:solidFill>
              <a:latin typeface="標楷體"/>
              <a:ea typeface="標楷體"/>
            </a:endParaRPr>
          </a:p>
          <a:p>
            <a:endParaRPr lang="zh-TW" altLang="en-US" sz="2800" dirty="0">
              <a:solidFill>
                <a:srgbClr val="FFC000"/>
              </a:solidFill>
              <a:latin typeface="標楷體"/>
              <a:ea typeface="標楷體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/>
                <a:ea typeface="標楷體"/>
              </a:rPr>
              <a:t>七</a:t>
            </a:r>
            <a:r>
              <a:rPr lang="zh-TW" altLang="en-US" sz="2800" dirty="0">
                <a:solidFill>
                  <a:schemeClr val="bg1"/>
                </a:solidFill>
                <a:latin typeface="標楷體"/>
                <a:ea typeface="標楷體"/>
              </a:rPr>
              <a:t>天後放出去的鴿子有沒有甚麼好消息帶回來？ </a:t>
            </a:r>
          </a:p>
          <a:p>
            <a:r>
              <a:rPr lang="zh-TW" altLang="en-US" sz="2800" dirty="0" smtClean="0">
                <a:solidFill>
                  <a:srgbClr val="FFC000"/>
                </a:solidFill>
                <a:latin typeface="標楷體"/>
                <a:ea typeface="標楷體"/>
              </a:rPr>
              <a:t>沒有</a:t>
            </a:r>
            <a:r>
              <a:rPr lang="zh-TW" altLang="en-US" sz="2800" dirty="0">
                <a:solidFill>
                  <a:srgbClr val="FFC000"/>
                </a:solidFill>
                <a:latin typeface="標楷體"/>
                <a:ea typeface="標楷體"/>
              </a:rPr>
              <a:t>。鴿子在船外飛了一圈，沒找到落腳地，便又回到方舟裡</a:t>
            </a:r>
            <a:r>
              <a:rPr lang="zh-TW" altLang="en-US" sz="2800" dirty="0" smtClean="0">
                <a:solidFill>
                  <a:srgbClr val="FFC000"/>
                </a:solidFill>
                <a:latin typeface="標楷體"/>
                <a:ea typeface="標楷體"/>
              </a:rPr>
              <a:t>去。</a:t>
            </a:r>
            <a:endParaRPr lang="zh-TW" altLang="en-US" sz="2800" dirty="0">
              <a:solidFill>
                <a:srgbClr val="FFC000"/>
              </a:solidFill>
              <a:latin typeface="標楷體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31528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pic.51yuansu.com/pic3/cover/00/78/68/58c70f9dbe8d7_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1967593" cy="205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圓角矩形圖說文字 2"/>
          <p:cNvSpPr/>
          <p:nvPr/>
        </p:nvSpPr>
        <p:spPr>
          <a:xfrm>
            <a:off x="1091300" y="260649"/>
            <a:ext cx="7776864" cy="4441556"/>
          </a:xfrm>
          <a:prstGeom prst="wedgeRoundRectCallout">
            <a:avLst>
              <a:gd name="adj1" fmla="val -44665"/>
              <a:gd name="adj2" fmla="val 662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chemeClr val="bg1"/>
                </a:solidFill>
                <a:latin typeface="標楷體"/>
                <a:ea typeface="標楷體"/>
              </a:rPr>
              <a:t>又</a:t>
            </a:r>
            <a:r>
              <a:rPr lang="zh-TW" altLang="en-US" sz="2800" dirty="0">
                <a:solidFill>
                  <a:schemeClr val="bg1"/>
                </a:solidFill>
                <a:latin typeface="標楷體"/>
                <a:ea typeface="標楷體"/>
              </a:rPr>
              <a:t>過了七天，諾厄再放出一隻鴿子，這次鴿子到甚麼時候才回來</a:t>
            </a:r>
            <a:r>
              <a:rPr lang="zh-TW" altLang="en-US" sz="2800" dirty="0" smtClean="0">
                <a:solidFill>
                  <a:schemeClr val="bg1"/>
                </a:solidFill>
                <a:latin typeface="標楷體"/>
                <a:ea typeface="標楷體"/>
              </a:rPr>
              <a:t>？</a:t>
            </a:r>
            <a:r>
              <a:rPr lang="zh-TW" altLang="zh-TW" sz="2800" kern="100" dirty="0">
                <a:ea typeface="標楷體"/>
                <a:cs typeface="Times New Roman"/>
              </a:rPr>
              <a:t>嘴</a:t>
            </a:r>
            <a:r>
              <a:rPr lang="zh-TW" altLang="en-US" sz="2800" dirty="0" smtClean="0">
                <a:solidFill>
                  <a:schemeClr val="bg1"/>
                </a:solidFill>
                <a:latin typeface="標楷體"/>
                <a:ea typeface="標楷體"/>
              </a:rPr>
              <a:t>裡</a:t>
            </a:r>
            <a:r>
              <a:rPr lang="zh-TW" altLang="en-US" sz="2800" dirty="0">
                <a:solidFill>
                  <a:schemeClr val="bg1"/>
                </a:solidFill>
                <a:latin typeface="標楷體"/>
                <a:ea typeface="標楷體"/>
              </a:rPr>
              <a:t>銜著些甚麼回來？那樣東西代表了甚麼？</a:t>
            </a:r>
          </a:p>
          <a:p>
            <a:r>
              <a:rPr lang="zh-TW" altLang="en-US" sz="2800" dirty="0" smtClean="0">
                <a:solidFill>
                  <a:srgbClr val="FFC000"/>
                </a:solidFill>
                <a:latin typeface="標楷體"/>
                <a:ea typeface="標楷體"/>
              </a:rPr>
              <a:t>鴿子</a:t>
            </a:r>
            <a:r>
              <a:rPr lang="zh-TW" altLang="en-US" sz="2800" dirty="0">
                <a:solidFill>
                  <a:srgbClr val="FFC000"/>
                </a:solidFill>
                <a:latin typeface="標楷體"/>
                <a:ea typeface="標楷體"/>
              </a:rPr>
              <a:t>直飛至傍晚才回來，嘴裡還含著一根嫩綠的橄欖樹枝。那讓</a:t>
            </a:r>
            <a:r>
              <a:rPr lang="zh-TW" altLang="en-US" sz="2800" dirty="0" smtClean="0">
                <a:solidFill>
                  <a:srgbClr val="FFC000"/>
                </a:solidFill>
                <a:latin typeface="標楷體"/>
                <a:ea typeface="標楷體"/>
              </a:rPr>
              <a:t>諾厄</a:t>
            </a:r>
            <a:r>
              <a:rPr lang="zh-TW" altLang="en-US" sz="2800" dirty="0">
                <a:solidFill>
                  <a:srgbClr val="FFC000"/>
                </a:solidFill>
                <a:latin typeface="標楷體"/>
                <a:ea typeface="標楷體"/>
              </a:rPr>
              <a:t>知道水已退去，大地上有新植物長出來了。</a:t>
            </a:r>
          </a:p>
        </p:txBody>
      </p:sp>
    </p:spTree>
    <p:extLst>
      <p:ext uri="{BB962C8B-B14F-4D97-AF65-F5344CB8AC3E}">
        <p14:creationId xmlns:p14="http://schemas.microsoft.com/office/powerpoint/2010/main" val="164217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pic.51yuansu.com/pic3/cover/00/78/68/58c70f9dbe8d7_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1967593" cy="205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圓角矩形圖說文字 2"/>
          <p:cNvSpPr/>
          <p:nvPr/>
        </p:nvSpPr>
        <p:spPr>
          <a:xfrm>
            <a:off x="1091300" y="260649"/>
            <a:ext cx="7776864" cy="4441556"/>
          </a:xfrm>
          <a:prstGeom prst="wedgeRoundRectCallout">
            <a:avLst>
              <a:gd name="adj1" fmla="val -44665"/>
              <a:gd name="adj2" fmla="val 662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chemeClr val="bg1"/>
                </a:solidFill>
                <a:latin typeface="標楷體"/>
                <a:ea typeface="標楷體"/>
              </a:rPr>
              <a:t>又</a:t>
            </a:r>
            <a:r>
              <a:rPr lang="zh-TW" altLang="en-US" sz="2800" dirty="0">
                <a:solidFill>
                  <a:schemeClr val="bg1"/>
                </a:solidFill>
                <a:latin typeface="標楷體"/>
                <a:ea typeface="標楷體"/>
              </a:rPr>
              <a:t>再過了七天，諾厄又再放出一隻鴿子，這次鴿子有沒有回來？</a:t>
            </a:r>
          </a:p>
          <a:p>
            <a:r>
              <a:rPr lang="zh-TW" altLang="en-US" sz="2800" dirty="0" smtClean="0">
                <a:solidFill>
                  <a:srgbClr val="FFC000"/>
                </a:solidFill>
                <a:latin typeface="標楷體"/>
                <a:ea typeface="標楷體"/>
              </a:rPr>
              <a:t>這次</a:t>
            </a:r>
            <a:r>
              <a:rPr lang="zh-TW" altLang="en-US" sz="2800" dirty="0">
                <a:solidFill>
                  <a:srgbClr val="FFC000"/>
                </a:solidFill>
                <a:latin typeface="標楷體"/>
                <a:ea typeface="標楷體"/>
              </a:rPr>
              <a:t>鴿子沒再回來了</a:t>
            </a:r>
            <a:r>
              <a:rPr lang="zh-TW" altLang="en-US" sz="2800" dirty="0" smtClean="0">
                <a:solidFill>
                  <a:srgbClr val="FFC000"/>
                </a:solidFill>
                <a:latin typeface="標楷體"/>
                <a:ea typeface="標楷體"/>
              </a:rPr>
              <a:t>。</a:t>
            </a:r>
            <a:endParaRPr lang="en-US" altLang="zh-TW" sz="2800" dirty="0" smtClean="0">
              <a:solidFill>
                <a:srgbClr val="FFC000"/>
              </a:solidFill>
              <a:latin typeface="標楷體"/>
              <a:ea typeface="標楷體"/>
            </a:endParaRPr>
          </a:p>
          <a:p>
            <a:endParaRPr lang="zh-TW" altLang="en-US" sz="2800" dirty="0">
              <a:solidFill>
                <a:srgbClr val="FFC000"/>
              </a:solidFill>
              <a:latin typeface="標楷體"/>
              <a:ea typeface="標楷體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/>
                <a:ea typeface="標楷體"/>
              </a:rPr>
              <a:t>到</a:t>
            </a:r>
            <a:r>
              <a:rPr lang="zh-TW" altLang="en-US" sz="2800" dirty="0">
                <a:solidFill>
                  <a:schemeClr val="bg1"/>
                </a:solidFill>
                <a:latin typeface="標楷體"/>
                <a:ea typeface="標楷體"/>
              </a:rPr>
              <a:t>何年何月何日，洪水才完全退盡？</a:t>
            </a:r>
          </a:p>
          <a:p>
            <a:r>
              <a:rPr lang="zh-TW" altLang="en-US" sz="2800" dirty="0" smtClean="0">
                <a:solidFill>
                  <a:srgbClr val="FFC000"/>
                </a:solidFill>
                <a:latin typeface="標楷體"/>
                <a:ea typeface="標楷體"/>
              </a:rPr>
              <a:t>第二</a:t>
            </a:r>
            <a:r>
              <a:rPr lang="zh-TW" altLang="en-US" sz="2800" dirty="0">
                <a:solidFill>
                  <a:srgbClr val="FFC000"/>
                </a:solidFill>
                <a:latin typeface="標楷體"/>
                <a:ea typeface="標楷體"/>
              </a:rPr>
              <a:t>年的</a:t>
            </a:r>
            <a:r>
              <a:rPr lang="zh-TW" altLang="en-US" sz="2800" dirty="0" smtClean="0">
                <a:solidFill>
                  <a:srgbClr val="FFC000"/>
                </a:solidFill>
                <a:latin typeface="標楷體"/>
                <a:ea typeface="標楷體"/>
              </a:rPr>
              <a:t>二月二十七日。</a:t>
            </a:r>
            <a:endParaRPr lang="en-US" altLang="zh-TW" sz="2800" dirty="0" smtClean="0">
              <a:solidFill>
                <a:srgbClr val="FFC000"/>
              </a:solidFill>
              <a:latin typeface="標楷體"/>
              <a:ea typeface="標楷體"/>
            </a:endParaRPr>
          </a:p>
          <a:p>
            <a:endParaRPr lang="zh-TW" altLang="en-US" sz="2800" dirty="0">
              <a:solidFill>
                <a:srgbClr val="FFC000"/>
              </a:solidFill>
              <a:latin typeface="標楷體"/>
              <a:ea typeface="標楷體"/>
            </a:endParaRPr>
          </a:p>
        </p:txBody>
      </p:sp>
    </p:spTree>
    <p:extLst>
      <p:ext uri="{BB962C8B-B14F-4D97-AF65-F5344CB8AC3E}">
        <p14:creationId xmlns:p14="http://schemas.microsoft.com/office/powerpoint/2010/main" val="415216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179512" y="116632"/>
            <a:ext cx="8784976" cy="6552728"/>
          </a:xfrm>
          <a:prstGeom prst="roundRect">
            <a:avLst/>
          </a:prstGeom>
          <a:ln w="762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140968"/>
            <a:ext cx="5544616" cy="312272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3528" y="270017"/>
            <a:ext cx="84969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天主與諾厄立約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重見天日，大家都格外興奮。諾厄為天主築了一座祭壇，以各種潔淨的飛禽牲畜向天主獻上全燔祭。天主悅納了諾厄的祭品，祝福他和他的三個兒子，建立新世界。又與諾厄一家和他們的後代立約，以彩虹作標記，從今以後不再用洪水毀滅大地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           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創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6:1-9:17)</a:t>
            </a:r>
          </a:p>
        </p:txBody>
      </p:sp>
    </p:spTree>
    <p:extLst>
      <p:ext uri="{BB962C8B-B14F-4D97-AF65-F5344CB8AC3E}">
        <p14:creationId xmlns:p14="http://schemas.microsoft.com/office/powerpoint/2010/main" val="156044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pic.51yuansu.com/pic3/cover/00/78/68/58c70f9dbe8d7_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1967593" cy="205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圓角矩形圖說文字 2"/>
          <p:cNvSpPr/>
          <p:nvPr/>
        </p:nvSpPr>
        <p:spPr>
          <a:xfrm>
            <a:off x="1091300" y="260649"/>
            <a:ext cx="7776864" cy="4441556"/>
          </a:xfrm>
          <a:prstGeom prst="wedgeRoundRectCallout">
            <a:avLst>
              <a:gd name="adj1" fmla="val -44665"/>
              <a:gd name="adj2" fmla="val 662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>
                <a:solidFill>
                  <a:schemeClr val="bg1"/>
                </a:solidFill>
                <a:latin typeface="標楷體"/>
                <a:ea typeface="標楷體"/>
              </a:rPr>
              <a:t>出了方舟後，諾厄做了甚麼事？</a:t>
            </a:r>
          </a:p>
          <a:p>
            <a:r>
              <a:rPr lang="zh-TW" altLang="en-US" sz="2800" dirty="0">
                <a:solidFill>
                  <a:srgbClr val="FFC000"/>
                </a:solidFill>
                <a:latin typeface="標楷體"/>
                <a:ea typeface="標楷體"/>
              </a:rPr>
              <a:t>諾厄為天主築了一座祭壇，向天主獻上全燔祭。</a:t>
            </a: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/>
                <a:ea typeface="標楷體"/>
              </a:rPr>
              <a:t>天主</a:t>
            </a:r>
            <a:r>
              <a:rPr lang="zh-TW" altLang="en-US" sz="2800" dirty="0">
                <a:solidFill>
                  <a:schemeClr val="bg1"/>
                </a:solidFill>
                <a:latin typeface="標楷體"/>
                <a:ea typeface="標楷體"/>
              </a:rPr>
              <a:t>對諾厄的獻祭有甚麼反應？祂對諾厄和他的三名兒子有甚麼祝福？</a:t>
            </a:r>
          </a:p>
          <a:p>
            <a:r>
              <a:rPr lang="zh-TW" altLang="en-US" sz="2800" dirty="0" smtClean="0">
                <a:solidFill>
                  <a:srgbClr val="FFC000"/>
                </a:solidFill>
                <a:latin typeface="標楷體"/>
                <a:ea typeface="標楷體"/>
              </a:rPr>
              <a:t>天主</a:t>
            </a:r>
            <a:r>
              <a:rPr lang="zh-TW" altLang="en-US" sz="2800" dirty="0">
                <a:solidFill>
                  <a:srgbClr val="FFC000"/>
                </a:solidFill>
                <a:latin typeface="標楷體"/>
                <a:ea typeface="標楷體"/>
              </a:rPr>
              <a:t>悅納了諾厄的祭品，並祝福他和他的三個兒子，要建立</a:t>
            </a:r>
            <a:r>
              <a:rPr lang="zh-TW" altLang="en-US" sz="2800" dirty="0" smtClean="0">
                <a:solidFill>
                  <a:srgbClr val="FFC000"/>
                </a:solidFill>
                <a:latin typeface="標楷體"/>
                <a:ea typeface="標楷體"/>
              </a:rPr>
              <a:t>新世界</a:t>
            </a:r>
            <a:r>
              <a:rPr lang="zh-TW" altLang="en-US" sz="2800" dirty="0">
                <a:solidFill>
                  <a:srgbClr val="FFC000"/>
                </a:solidFill>
                <a:latin typeface="標楷體"/>
                <a:ea typeface="標楷體"/>
              </a:rPr>
              <a:t>。</a:t>
            </a: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/>
                <a:ea typeface="標楷體"/>
              </a:rPr>
              <a:t>天主</a:t>
            </a:r>
            <a:r>
              <a:rPr lang="zh-TW" altLang="en-US" sz="2800" dirty="0">
                <a:solidFill>
                  <a:schemeClr val="bg1"/>
                </a:solidFill>
                <a:latin typeface="標楷體"/>
                <a:ea typeface="標楷體"/>
              </a:rPr>
              <a:t>與誰立約？立了甚麼約？以甚麼為記號？</a:t>
            </a:r>
          </a:p>
          <a:p>
            <a:r>
              <a:rPr lang="zh-TW" altLang="en-US" sz="2800" dirty="0" smtClean="0">
                <a:solidFill>
                  <a:srgbClr val="FFC000"/>
                </a:solidFill>
                <a:latin typeface="標楷體"/>
                <a:ea typeface="標楷體"/>
              </a:rPr>
              <a:t>天主</a:t>
            </a:r>
            <a:r>
              <a:rPr lang="zh-TW" altLang="en-US" sz="2800" dirty="0">
                <a:solidFill>
                  <a:srgbClr val="FFC000"/>
                </a:solidFill>
                <a:latin typeface="標楷體"/>
                <a:ea typeface="標楷體"/>
              </a:rPr>
              <a:t>與諾厄一家和他們的後代立約，並以彩虹作標記，從今以後</a:t>
            </a:r>
            <a:r>
              <a:rPr lang="zh-TW" altLang="en-US" sz="2800" dirty="0" smtClean="0">
                <a:solidFill>
                  <a:srgbClr val="FFC000"/>
                </a:solidFill>
                <a:latin typeface="標楷體"/>
                <a:ea typeface="標楷體"/>
              </a:rPr>
              <a:t>不用</a:t>
            </a:r>
            <a:r>
              <a:rPr lang="zh-TW" altLang="en-US" sz="2800" dirty="0">
                <a:solidFill>
                  <a:srgbClr val="FFC000"/>
                </a:solidFill>
                <a:latin typeface="標楷體"/>
                <a:ea typeface="標楷體"/>
              </a:rPr>
              <a:t>洪水毀滅大地。</a:t>
            </a:r>
          </a:p>
        </p:txBody>
      </p:sp>
    </p:spTree>
    <p:extLst>
      <p:ext uri="{BB962C8B-B14F-4D97-AF65-F5344CB8AC3E}">
        <p14:creationId xmlns:p14="http://schemas.microsoft.com/office/powerpoint/2010/main" val="216675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2"/>
            <a:ext cx="5148065" cy="3570043"/>
          </a:xfrm>
          <a:prstGeom prst="rect">
            <a:avLst/>
          </a:prstGeom>
        </p:spPr>
      </p:pic>
      <p:sp>
        <p:nvSpPr>
          <p:cNvPr id="8" name="圓角矩形圖說文字 7"/>
          <p:cNvSpPr/>
          <p:nvPr/>
        </p:nvSpPr>
        <p:spPr>
          <a:xfrm>
            <a:off x="5148062" y="169311"/>
            <a:ext cx="3168351" cy="1171457"/>
          </a:xfrm>
          <a:prstGeom prst="wedgeRoundRectCallout">
            <a:avLst>
              <a:gd name="adj1" fmla="val 38154"/>
              <a:gd name="adj2" fmla="val 805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zh-TW" altLang="en-US" sz="24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zh-TW" altLang="en-US" sz="2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甚麼方舟要用這麼長的時間來建造？</a:t>
            </a:r>
          </a:p>
        </p:txBody>
      </p:sp>
      <p:pic>
        <p:nvPicPr>
          <p:cNvPr id="9" name="Picture 4" descr="http://fscomps.fotosearch.com/compc/UNC/UNC340/u17086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234" y="1006004"/>
            <a:ext cx="1026143" cy="190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圖說文字 9"/>
          <p:cNvSpPr/>
          <p:nvPr/>
        </p:nvSpPr>
        <p:spPr>
          <a:xfrm>
            <a:off x="1619672" y="3573015"/>
            <a:ext cx="6336704" cy="2560931"/>
          </a:xfrm>
          <a:prstGeom prst="wedgeRectCallout">
            <a:avLst>
              <a:gd name="adj1" fmla="val -54988"/>
              <a:gd name="adj2" fmla="val 498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根據聖經記載，方舟長三百肘，寬五十肘，高三十肘。「肘」是古代量度長度的單位，一肘約等於一尺半（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四十五厘米）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。估計方舟約可容納火車車廂五百多個，總排水量估計達四萬三千噸，無論在古代還是在現代，都是一項極浩大的工程，當然要用上極長的時間建造。</a:t>
            </a:r>
          </a:p>
        </p:txBody>
      </p:sp>
      <p:pic>
        <p:nvPicPr>
          <p:cNvPr id="11" name="Picture 4" descr="http://pic.51yuansu.com/pic3/cover/00/78/68/58c70f9dbe8d7_6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7" y="5502469"/>
            <a:ext cx="1209211" cy="126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90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93750" y="980728"/>
            <a:ext cx="8928992" cy="5688632"/>
          </a:xfrm>
          <a:prstGeom prst="roundRect">
            <a:avLst/>
          </a:prstGeom>
          <a:ln w="571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zh-TW" dirty="0"/>
              <a:t>　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上主決意消滅世界 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endParaRPr lang="en-US" altLang="zh-TW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多年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以後，亞當和厄娃的子孫已遍佈整個大地。這時大地已被罪惡污染，人類的罪性越來越重，滿心都是邪惡的念頭。強盜、欺凌、爭鬥、暴亂，天天發生，世界早變得混亂不堪。</a:t>
            </a:r>
          </a:p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天主看見心裡難過，決定要將祂所造的人，還有野獸、爬蟲和飛鳥全部毀滅。</a:t>
            </a:r>
          </a:p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</a:p>
        </p:txBody>
      </p:sp>
      <p:sp>
        <p:nvSpPr>
          <p:cNvPr id="5" name="五邊形 4"/>
          <p:cNvSpPr/>
          <p:nvPr/>
        </p:nvSpPr>
        <p:spPr>
          <a:xfrm>
            <a:off x="0" y="188640"/>
            <a:ext cx="2483768" cy="576064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聖經故事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02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89955" y="188640"/>
            <a:ext cx="8568952" cy="1296144"/>
          </a:xfrm>
          <a:prstGeom prst="roundRect">
            <a:avLst/>
          </a:prstGeom>
          <a:ln w="571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試想像在諾厄建造方舟時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，那個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時代的人們會有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甚麼反應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" y="1712665"/>
            <a:ext cx="9139138" cy="514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4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133"/>
            <a:ext cx="9144000" cy="5711868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0" y="157493"/>
            <a:ext cx="9144000" cy="936104"/>
          </a:xfrm>
          <a:prstGeom prst="roundRect">
            <a:avLst/>
          </a:prstGeom>
          <a:ln w="571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諾厄建船的行為，有沒有令到那些人改過自新？</a:t>
            </a:r>
          </a:p>
        </p:txBody>
      </p:sp>
    </p:spTree>
    <p:extLst>
      <p:ext uri="{BB962C8B-B14F-4D97-AF65-F5344CB8AC3E}">
        <p14:creationId xmlns:p14="http://schemas.microsoft.com/office/powerpoint/2010/main" val="381844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c30.nipic.com/20130617/2531170_082443093000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87092"/>
            <a:ext cx="3436500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五邊形 4"/>
          <p:cNvSpPr/>
          <p:nvPr/>
        </p:nvSpPr>
        <p:spPr>
          <a:xfrm>
            <a:off x="0" y="188640"/>
            <a:ext cx="2016224" cy="576064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討論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圓角矩形圖說文字 7"/>
          <p:cNvSpPr/>
          <p:nvPr/>
        </p:nvSpPr>
        <p:spPr>
          <a:xfrm>
            <a:off x="2483768" y="332656"/>
            <a:ext cx="6441672" cy="1785971"/>
          </a:xfrm>
          <a:prstGeom prst="wedgeRoundRectCallout">
            <a:avLst>
              <a:gd name="adj1" fmla="val -4535"/>
              <a:gd name="adj2" fmla="val 828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認為今日世界的人類有沒有記著洪水滅世的教訓呢？有多少是方舟內的人，有多少仍是方舟外的人呢？</a:t>
            </a: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形圖說文字 8"/>
          <p:cNvSpPr/>
          <p:nvPr/>
        </p:nvSpPr>
        <p:spPr>
          <a:xfrm>
            <a:off x="292872" y="4027860"/>
            <a:ext cx="3420888" cy="1728192"/>
          </a:xfrm>
          <a:prstGeom prst="wedgeEllipseCallout">
            <a:avLst>
              <a:gd name="adj1" fmla="val 40726"/>
              <a:gd name="adj2" fmla="val -576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是方舟內的人，還是方舟外的人？</a:t>
            </a:r>
          </a:p>
          <a:p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490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書卷 (水平) 1"/>
          <p:cNvSpPr/>
          <p:nvPr/>
        </p:nvSpPr>
        <p:spPr>
          <a:xfrm>
            <a:off x="2195736" y="188640"/>
            <a:ext cx="4392488" cy="1296144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寬仁的天主</a:t>
            </a:r>
          </a:p>
        </p:txBody>
      </p:sp>
      <p:sp>
        <p:nvSpPr>
          <p:cNvPr id="3" name="矩形 2"/>
          <p:cNvSpPr/>
          <p:nvPr/>
        </p:nvSpPr>
        <p:spPr>
          <a:xfrm>
            <a:off x="395536" y="1700808"/>
            <a:ext cx="8424936" cy="48965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在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這個聖經故事裏，洪水把世上的罪惡清洗了，作惡的人得到懲罰，善人則受到保護。絢麗的彩虹，被借用為一個盟約的標記──天主原諒了人類，與人類和好。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彩虹提醒我們，天主是仁慈寬大的，無論我們做了甚麼錯事，只要我們真心悔改，祂一定會接納我們，寬恕我們的。祂會給我們機會，重頭再來，做一個新人。</a:t>
            </a:r>
          </a:p>
          <a:p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745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611560" y="980728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　　</a:t>
            </a:r>
          </a:p>
        </p:txBody>
      </p:sp>
      <p:sp>
        <p:nvSpPr>
          <p:cNvPr id="6" name="流程圖: 打孔紙帶 5"/>
          <p:cNvSpPr/>
          <p:nvPr/>
        </p:nvSpPr>
        <p:spPr>
          <a:xfrm>
            <a:off x="467544" y="1628800"/>
            <a:ext cx="8136904" cy="3744416"/>
          </a:xfrm>
          <a:prstGeom prst="flowChartPunchedTape">
            <a:avLst/>
          </a:prstGeom>
          <a:ln w="571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上主是美善寬仁，祂的仁慈永遠常存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  （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取自詠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118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</a:p>
          <a:p>
            <a:pPr algn="ctr"/>
            <a:endParaRPr lang="zh-TW" altLang="en-US" dirty="0"/>
          </a:p>
        </p:txBody>
      </p:sp>
      <p:sp>
        <p:nvSpPr>
          <p:cNvPr id="7" name="五邊形 6"/>
          <p:cNvSpPr/>
          <p:nvPr/>
        </p:nvSpPr>
        <p:spPr>
          <a:xfrm>
            <a:off x="0" y="188640"/>
            <a:ext cx="1835696" cy="576064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金句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157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邊形 4"/>
          <p:cNvSpPr/>
          <p:nvPr/>
        </p:nvSpPr>
        <p:spPr>
          <a:xfrm>
            <a:off x="0" y="188640"/>
            <a:ext cx="2016224" cy="576064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總結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427832" y="2276872"/>
            <a:ext cx="8136904" cy="79208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充滿罪惡的環境中，天主仍然保護對祂忠誠的人。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424898" y="1196752"/>
            <a:ext cx="8136904" cy="79903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天主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對罪惡是不會永遠容忍的。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395536" y="3385335"/>
            <a:ext cx="8136904" cy="151216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天主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是仁慈的，無論我們做了甚麼錯事，只要真心悔改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天主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一定會寬恕我們的，並會給我們機會，從頭再來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作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一個新人。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427832" y="5229200"/>
            <a:ext cx="8136904" cy="86409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只要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更新自己，我們的前途將如彩虹一樣的光明和美好。</a:t>
            </a:r>
          </a:p>
        </p:txBody>
      </p:sp>
    </p:spTree>
    <p:extLst>
      <p:ext uri="{BB962C8B-B14F-4D97-AF65-F5344CB8AC3E}">
        <p14:creationId xmlns:p14="http://schemas.microsoft.com/office/powerpoint/2010/main" val="397462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45932" y="3573016"/>
            <a:ext cx="8130524" cy="27363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自我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反省</a:t>
            </a:r>
            <a:r>
              <a:rPr lang="zh-TW" altLang="en-US" sz="3200" dirty="0" smtClean="0">
                <a:latin typeface="標楷體"/>
                <a:ea typeface="標楷體"/>
              </a:rPr>
              <a:t>，更新自己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看看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自己有沒有做過一些令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天主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不高興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事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，或者做了一些令父母及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老師難過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事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，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如果有，你會作出什麼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補救方法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/>
          </a:p>
        </p:txBody>
      </p:sp>
      <p:sp>
        <p:nvSpPr>
          <p:cNvPr id="5" name="五邊形 4"/>
          <p:cNvSpPr/>
          <p:nvPr/>
        </p:nvSpPr>
        <p:spPr>
          <a:xfrm>
            <a:off x="0" y="188640"/>
            <a:ext cx="2555776" cy="576064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生活實踐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45932" y="1124744"/>
            <a:ext cx="8280920" cy="1872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養成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每天睡前祈禱的習慣，祈禱的時候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檢討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一下自己的過錯，求天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父寬恕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並且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賜予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改過的力量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258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邊形 3"/>
          <p:cNvSpPr/>
          <p:nvPr/>
        </p:nvSpPr>
        <p:spPr>
          <a:xfrm>
            <a:off x="2745" y="116632"/>
            <a:ext cx="2553032" cy="720080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祈禱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323528" y="1412776"/>
            <a:ext cx="8568952" cy="475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zh-TW" altLang="zh-TW" sz="32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親愛的天父：</a:t>
            </a:r>
          </a:p>
          <a:p>
            <a:pPr>
              <a:spcAft>
                <a:spcPts val="0"/>
              </a:spcAft>
            </a:pPr>
            <a:r>
              <a:rPr lang="zh-TW" altLang="zh-TW" sz="32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　　感謝祢讓我們知道當年洪水降臨的事情，讓我們可引以為鑑。從天父對諾</a:t>
            </a:r>
            <a:r>
              <a:rPr lang="zh-TW" altLang="en-US" sz="32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厄</a:t>
            </a:r>
            <a:r>
              <a:rPr lang="zh-TW" altLang="zh-TW" sz="32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的看顧，我們看到天父定會保護信賴祂的人。願</a:t>
            </a:r>
            <a:r>
              <a:rPr lang="zh-TW" altLang="en-US" sz="32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我們</a:t>
            </a:r>
            <a:r>
              <a:rPr lang="zh-TW" altLang="zh-TW" sz="32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一同信靠天父，堅守天主的真理，</a:t>
            </a:r>
            <a:r>
              <a:rPr lang="zh-TW" altLang="en-US" sz="32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做</a:t>
            </a:r>
            <a:r>
              <a:rPr lang="zh-TW" altLang="zh-TW" sz="3200" kern="1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個心存正義的人。</a:t>
            </a:r>
          </a:p>
          <a:p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　　以上所求，因主耶穌基督之名，求祢俯聽我們的祈禱。亞孟。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588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913" y="1612774"/>
            <a:ext cx="4625894" cy="284862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6" y="1628225"/>
            <a:ext cx="4363724" cy="2848622"/>
          </a:xfrm>
          <a:prstGeom prst="rect">
            <a:avLst/>
          </a:prstGeom>
        </p:spPr>
      </p:pic>
      <p:sp>
        <p:nvSpPr>
          <p:cNvPr id="2" name="圓角矩形 1"/>
          <p:cNvSpPr/>
          <p:nvPr/>
        </p:nvSpPr>
        <p:spPr>
          <a:xfrm>
            <a:off x="3107490" y="189407"/>
            <a:ext cx="2910468" cy="60216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3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諾厄時代的人類</a:t>
            </a:r>
            <a:endParaRPr kumimoji="1" lang="en-US" altLang="zh-TW" sz="3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284" y="4591543"/>
            <a:ext cx="3385259" cy="2150837"/>
          </a:xfrm>
        </p:spPr>
      </p:pic>
      <p:sp>
        <p:nvSpPr>
          <p:cNvPr id="6" name="圓角矩形 5"/>
          <p:cNvSpPr/>
          <p:nvPr/>
        </p:nvSpPr>
        <p:spPr>
          <a:xfrm>
            <a:off x="6226391" y="6165304"/>
            <a:ext cx="2350119" cy="57707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3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ngLiU" charset="-120"/>
              </a:rPr>
              <a:t>供奉邪神</a:t>
            </a:r>
            <a:endParaRPr lang="zh-TW" altLang="en-US" sz="1350" dirty="0">
              <a:solidFill>
                <a:schemeClr val="bg1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31640" y="874763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看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kumimoji="1"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諾厄時代的</a:t>
            </a:r>
            <a:r>
              <a:rPr kumimoji="1"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人類都在做甚麼</a:t>
            </a:r>
            <a:r>
              <a:rPr kumimoji="1"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kumimoji="1"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MO" altLang="en-US" dirty="0"/>
          </a:p>
        </p:txBody>
      </p:sp>
    </p:spTree>
    <p:extLst>
      <p:ext uri="{BB962C8B-B14F-4D97-AF65-F5344CB8AC3E}">
        <p14:creationId xmlns:p14="http://schemas.microsoft.com/office/powerpoint/2010/main" val="331332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254720" cy="6858000"/>
          </a:xfrm>
          <a:prstGeom prst="rect">
            <a:avLst/>
          </a:prstGeom>
        </p:spPr>
      </p:pic>
      <p:sp>
        <p:nvSpPr>
          <p:cNvPr id="3" name="矩形 2">
            <a:hlinkClick r:id="rId4" action="ppaction://hlinksldjump"/>
          </p:cNvPr>
          <p:cNvSpPr/>
          <p:nvPr/>
        </p:nvSpPr>
        <p:spPr>
          <a:xfrm>
            <a:off x="6820966" y="6294477"/>
            <a:ext cx="2433755" cy="56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諾厄和他的家人</a:t>
            </a:r>
          </a:p>
        </p:txBody>
      </p:sp>
      <p:sp>
        <p:nvSpPr>
          <p:cNvPr id="5" name="矩形 4"/>
          <p:cNvSpPr/>
          <p:nvPr/>
        </p:nvSpPr>
        <p:spPr>
          <a:xfrm>
            <a:off x="20579" y="0"/>
            <a:ext cx="9234142" cy="105273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不過，天主也注意到當時有一位名叫諾厄的人，他不像其他的人，他是一位義人。愛人愛天主的良善的人。 </a:t>
            </a:r>
          </a:p>
        </p:txBody>
      </p:sp>
    </p:spTree>
    <p:extLst>
      <p:ext uri="{BB962C8B-B14F-4D97-AF65-F5344CB8AC3E}">
        <p14:creationId xmlns:p14="http://schemas.microsoft.com/office/powerpoint/2010/main" val="40088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pic.51yuansu.com/pic3/cover/00/78/68/58c70f9dbe8d7_61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1967593" cy="205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圓角矩形圖說文字 2"/>
          <p:cNvSpPr/>
          <p:nvPr/>
        </p:nvSpPr>
        <p:spPr>
          <a:xfrm>
            <a:off x="1091300" y="1052737"/>
            <a:ext cx="7776864" cy="3649468"/>
          </a:xfrm>
          <a:prstGeom prst="wedgeRoundRectCallout">
            <a:avLst>
              <a:gd name="adj1" fmla="val -44665"/>
              <a:gd name="adj2" fmla="val 662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4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en-US" altLang="zh-TW" sz="24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4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</a:t>
            </a:r>
            <a:r>
              <a:rPr lang="zh-TW" altLang="en-US" sz="24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亞當和厄娃的子孫已遍佈整個大地時，人類的</a:t>
            </a:r>
            <a:r>
              <a:rPr lang="zh-TW" altLang="en-US" sz="24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罪</a:t>
            </a:r>
            <a:endParaRPr lang="en-US" altLang="zh-TW" sz="2400" dirty="0" smtClean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性</a:t>
            </a:r>
            <a:r>
              <a:rPr lang="zh-TW" altLang="en-US" sz="24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有沒有</a:t>
            </a:r>
            <a:r>
              <a:rPr lang="zh-TW" altLang="en-US" sz="24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減輕</a:t>
            </a:r>
            <a:r>
              <a:rPr lang="zh-TW" altLang="en-US" sz="24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</a:p>
          <a:p>
            <a:r>
              <a:rPr lang="zh-TW" altLang="en-US" sz="24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沒有</a:t>
            </a:r>
            <a:r>
              <a:rPr lang="zh-TW" altLang="en-US" sz="24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，人類的罪性是越來越重，大地已被罪惡</a:t>
            </a:r>
            <a:r>
              <a:rPr lang="zh-TW" altLang="en-US" sz="24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污</a:t>
            </a:r>
            <a:endParaRPr lang="en-US" altLang="zh-TW" sz="24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染。</a:t>
            </a:r>
            <a:endParaRPr lang="en-US" altLang="zh-TW" sz="24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那時</a:t>
            </a:r>
            <a:r>
              <a:rPr lang="zh-TW" altLang="en-US" sz="24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的世界怎樣混亂，每天都發生哪些事情？</a:t>
            </a:r>
          </a:p>
          <a:p>
            <a:r>
              <a:rPr lang="zh-TW" altLang="en-US" sz="24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每天</a:t>
            </a:r>
            <a:r>
              <a:rPr lang="zh-TW" altLang="en-US" sz="24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都發生強盜、欺凌、爭鬥、暴亂等事，世界</a:t>
            </a:r>
            <a:r>
              <a:rPr lang="zh-TW" altLang="en-US" sz="24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早</a:t>
            </a:r>
            <a:endParaRPr lang="en-US" altLang="zh-TW" sz="24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變得混亂不堪。</a:t>
            </a:r>
            <a:endParaRPr lang="zh-TW" altLang="en-US" sz="2400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五邊形 3"/>
          <p:cNvSpPr/>
          <p:nvPr/>
        </p:nvSpPr>
        <p:spPr>
          <a:xfrm>
            <a:off x="0" y="188640"/>
            <a:ext cx="3851920" cy="64807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停一停</a:t>
            </a:r>
            <a:r>
              <a:rPr lang="zh-TW" altLang="en-US" sz="3200" dirty="0" smtClean="0">
                <a:latin typeface="標楷體"/>
                <a:ea typeface="標楷體"/>
              </a:rPr>
              <a:t>．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想一想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932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7313" y="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想一想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今天人類的行為，有珍惜天主創造的美好世界嗎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MO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44" y="1152841"/>
            <a:ext cx="3898776" cy="259918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41" y="3861048"/>
            <a:ext cx="2374892" cy="290757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817" y="4430205"/>
            <a:ext cx="4157192" cy="2338421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611141" y="6399294"/>
            <a:ext cx="87847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吃野味</a:t>
            </a:r>
            <a:endParaRPr lang="zh-MO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3860161"/>
            <a:ext cx="3046868" cy="1739254"/>
          </a:xfrm>
          <a:prstGeom prst="rect">
            <a:avLst/>
          </a:prstGeom>
        </p:spPr>
      </p:pic>
      <p:pic>
        <p:nvPicPr>
          <p:cNvPr id="3074" name="Picture 2" descr="「香港暴動」的圖片搜尋結果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3"/>
          <a:stretch/>
        </p:blipFill>
        <p:spPr bwMode="auto">
          <a:xfrm>
            <a:off x="4614264" y="1152841"/>
            <a:ext cx="3940708" cy="259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3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125557" y="2420888"/>
            <a:ext cx="8964488" cy="2123323"/>
          </a:xfrm>
          <a:prstGeom prst="roundRect">
            <a:avLst/>
          </a:prstGeom>
          <a:ln w="571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MO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反思問題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MO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5557" y="2636912"/>
            <a:ext cx="901134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天主一向是美善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寬仁的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，為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甚麼要用洪水滅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世呢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現今的肺炎疫情，也給了我們世人甚麼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啓示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zh-MO" altLang="en-US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6740" y="1124744"/>
            <a:ext cx="89485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MO" sz="3200" dirty="0" smtClean="0">
                <a:ea typeface="標楷體" panose="03000509000000000000" pitchFamily="65" charset="-120"/>
                <a:cs typeface="標楷體" panose="03000509000000000000" pitchFamily="65" charset="-120"/>
              </a:rPr>
              <a:t>把</a:t>
            </a:r>
            <a:r>
              <a:rPr lang="zh-TW" altLang="en-US" sz="3200" dirty="0" smtClean="0">
                <a:ea typeface="標楷體" panose="03000509000000000000" pitchFamily="65" charset="-120"/>
                <a:cs typeface="標楷體" panose="03000509000000000000" pitchFamily="65" charset="-120"/>
              </a:rPr>
              <a:t>以下</a:t>
            </a:r>
            <a:r>
              <a:rPr lang="zh-TW" altLang="zh-MO" sz="3200" dirty="0" smtClean="0">
                <a:ea typeface="標楷體" panose="03000509000000000000" pitchFamily="65" charset="-120"/>
                <a:cs typeface="標楷體" panose="03000509000000000000" pitchFamily="65" charset="-120"/>
              </a:rPr>
              <a:t>反</a:t>
            </a:r>
            <a:r>
              <a:rPr lang="zh-TW" altLang="zh-MO" sz="3200" dirty="0">
                <a:ea typeface="標楷體" panose="03000509000000000000" pitchFamily="65" charset="-120"/>
                <a:cs typeface="標楷體" panose="03000509000000000000" pitchFamily="65" charset="-120"/>
              </a:rPr>
              <a:t>思內容寫在紙上。</a:t>
            </a:r>
            <a:r>
              <a:rPr lang="zh-HK" altLang="zh-MO" sz="3200" dirty="0" smtClean="0">
                <a:ea typeface="標楷體" panose="03000509000000000000" pitchFamily="65" charset="-120"/>
                <a:cs typeface="標楷體" panose="03000509000000000000" pitchFamily="65" charset="-120"/>
              </a:rPr>
              <a:t>完成</a:t>
            </a:r>
            <a:r>
              <a:rPr lang="zh-TW" altLang="zh-MO" sz="3200" dirty="0" smtClean="0">
                <a:ea typeface="標楷體" panose="03000509000000000000" pitchFamily="65" charset="-120"/>
                <a:cs typeface="標楷體" panose="03000509000000000000" pitchFamily="65" charset="-120"/>
              </a:rPr>
              <a:t>後</a:t>
            </a:r>
            <a:r>
              <a:rPr lang="zh-TW" altLang="zh-MO" sz="3200" dirty="0">
                <a:ea typeface="標楷體" panose="03000509000000000000" pitchFamily="65" charset="-120"/>
                <a:cs typeface="標楷體" panose="03000509000000000000" pitchFamily="65" charset="-120"/>
              </a:rPr>
              <a:t>，請把作業拍照後於</a:t>
            </a:r>
            <a:r>
              <a:rPr lang="en-US" altLang="zh-MO" sz="3200" dirty="0">
                <a:ea typeface="標楷體" panose="03000509000000000000" pitchFamily="65" charset="-120"/>
                <a:cs typeface="標楷體" panose="03000509000000000000" pitchFamily="65" charset="-120"/>
              </a:rPr>
              <a:t>2</a:t>
            </a:r>
            <a:r>
              <a:rPr lang="zh-TW" altLang="zh-MO" sz="3200" dirty="0">
                <a:ea typeface="標楷體" panose="03000509000000000000" pitchFamily="65" charset="-120"/>
                <a:cs typeface="標楷體" panose="03000509000000000000" pitchFamily="65" charset="-120"/>
              </a:rPr>
              <a:t>月</a:t>
            </a:r>
            <a:r>
              <a:rPr lang="en-US" altLang="zh-MO" sz="3200" dirty="0">
                <a:ea typeface="標楷體" panose="03000509000000000000" pitchFamily="65" charset="-120"/>
                <a:cs typeface="標楷體" panose="03000509000000000000" pitchFamily="65" charset="-120"/>
              </a:rPr>
              <a:t>14</a:t>
            </a:r>
            <a:r>
              <a:rPr lang="zh-TW" altLang="zh-MO" sz="3200" dirty="0" smtClean="0">
                <a:ea typeface="標楷體" panose="03000509000000000000" pitchFamily="65" charset="-120"/>
                <a:cs typeface="標楷體" panose="03000509000000000000" pitchFamily="65" charset="-120"/>
              </a:rPr>
              <a:t>日</a:t>
            </a:r>
            <a:r>
              <a:rPr lang="zh-TW" altLang="en-US" sz="3200" dirty="0" smtClean="0">
                <a:ea typeface="標楷體" panose="03000509000000000000" pitchFamily="65" charset="-120"/>
                <a:cs typeface="標楷體" panose="03000509000000000000" pitchFamily="65" charset="-120"/>
              </a:rPr>
              <a:t>星期</a:t>
            </a:r>
            <a:r>
              <a:rPr lang="zh-HK" altLang="zh-MO" sz="3200" dirty="0" smtClean="0">
                <a:ea typeface="標楷體" panose="03000509000000000000" pitchFamily="65" charset="-120"/>
                <a:cs typeface="標楷體" panose="03000509000000000000" pitchFamily="65" charset="-120"/>
              </a:rPr>
              <a:t>五</a:t>
            </a:r>
            <a:r>
              <a:rPr lang="zh-TW" altLang="zh-MO" sz="3200" dirty="0" smtClean="0">
                <a:ea typeface="標楷體" panose="03000509000000000000" pitchFamily="65" charset="-120"/>
                <a:cs typeface="標楷體" panose="03000509000000000000" pitchFamily="65" charset="-120"/>
              </a:rPr>
              <a:t>下午</a:t>
            </a:r>
            <a:r>
              <a:rPr lang="en-US" altLang="zh-MO" sz="3200" dirty="0">
                <a:ea typeface="標楷體" panose="03000509000000000000" pitchFamily="65" charset="-120"/>
                <a:cs typeface="標楷體" panose="03000509000000000000" pitchFamily="65" charset="-120"/>
              </a:rPr>
              <a:t>5:00</a:t>
            </a:r>
            <a:r>
              <a:rPr lang="zh-TW" altLang="zh-MO" sz="3200" dirty="0">
                <a:ea typeface="標楷體" panose="03000509000000000000" pitchFamily="65" charset="-120"/>
                <a:cs typeface="標楷體" panose="03000509000000000000" pitchFamily="65" charset="-120"/>
              </a:rPr>
              <a:t>前上</a:t>
            </a:r>
            <a:r>
              <a:rPr lang="zh-TW" altLang="zh-MO" sz="3200" dirty="0" smtClean="0">
                <a:ea typeface="標楷體" panose="03000509000000000000" pitchFamily="65" charset="-120"/>
                <a:cs typeface="標楷體" panose="03000509000000000000" pitchFamily="65" charset="-120"/>
              </a:rPr>
              <a:t>傳</a:t>
            </a:r>
            <a:r>
              <a:rPr lang="zh-HK" altLang="zh-MO" sz="3200" dirty="0" smtClean="0">
                <a:ea typeface="標楷體" panose="03000509000000000000" pitchFamily="65" charset="-120"/>
                <a:cs typeface="標楷體" panose="03000509000000000000" pitchFamily="65" charset="-120"/>
              </a:rPr>
              <a:t>。</a:t>
            </a:r>
            <a:endParaRPr lang="zh-MO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5213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0851" y="4464780"/>
            <a:ext cx="78516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請同學們特別記掛疫情前線的工作人員，每天為他們和家人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祈禱，天主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必會十倍報答他們的，看到他們的榜樣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我們定會更長進，更謙卑。</a:t>
            </a:r>
            <a:endParaRPr lang="zh-MO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0272" y="4307636"/>
            <a:ext cx="2376393" cy="237639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2" y="20056"/>
            <a:ext cx="2464924" cy="430289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881" y="-3461"/>
            <a:ext cx="2610808" cy="436841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6344" y="2575984"/>
            <a:ext cx="3149832" cy="176980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/>
          <a:srcRect r="36190"/>
          <a:stretch/>
        </p:blipFill>
        <p:spPr>
          <a:xfrm>
            <a:off x="2993115" y="-3492"/>
            <a:ext cx="3163061" cy="261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62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pic.51yuansu.com/pic3/cover/00/78/68/58c70f9dbe8d7_61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1967593" cy="205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圓角矩形圖說文字 2"/>
          <p:cNvSpPr/>
          <p:nvPr/>
        </p:nvSpPr>
        <p:spPr>
          <a:xfrm>
            <a:off x="1091300" y="1052737"/>
            <a:ext cx="7776864" cy="3649468"/>
          </a:xfrm>
          <a:prstGeom prst="wedgeRoundRectCallout">
            <a:avLst>
              <a:gd name="adj1" fmla="val -44665"/>
              <a:gd name="adj2" fmla="val 662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4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天主</a:t>
            </a:r>
            <a:r>
              <a:rPr lang="zh-TW" altLang="en-US" sz="24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看到當時已變得混亂不堪的世界時，有何感受？</a:t>
            </a:r>
          </a:p>
          <a:p>
            <a:r>
              <a:rPr lang="zh-TW" altLang="en-US" sz="24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4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心裡</a:t>
            </a:r>
            <a:r>
              <a:rPr lang="zh-TW" altLang="en-US" sz="24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難過</a:t>
            </a:r>
            <a:r>
              <a:rPr lang="zh-TW" altLang="en-US" sz="24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 smtClean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400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en-US" altLang="zh-TW" sz="24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4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天主</a:t>
            </a:r>
            <a:r>
              <a:rPr lang="zh-TW" altLang="en-US" sz="24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下了甚麼決定？</a:t>
            </a:r>
          </a:p>
          <a:p>
            <a:r>
              <a:rPr lang="zh-TW" altLang="en-US" sz="24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天主</a:t>
            </a:r>
            <a:r>
              <a:rPr lang="zh-TW" altLang="en-US" sz="24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決定要將祂所造的人，還有野獸、爬蟲和</a:t>
            </a:r>
            <a:r>
              <a:rPr lang="zh-TW" altLang="en-US" sz="24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飛鳥</a:t>
            </a:r>
            <a:endParaRPr lang="en-US" altLang="zh-TW" sz="24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全部</a:t>
            </a:r>
            <a:r>
              <a:rPr lang="zh-TW" altLang="en-US" sz="24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毀滅。</a:t>
            </a:r>
          </a:p>
        </p:txBody>
      </p:sp>
    </p:spTree>
    <p:extLst>
      <p:ext uri="{BB962C8B-B14F-4D97-AF65-F5344CB8AC3E}">
        <p14:creationId xmlns:p14="http://schemas.microsoft.com/office/powerpoint/2010/main" val="18088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91883" y="44624"/>
            <a:ext cx="8928992" cy="6624736"/>
          </a:xfrm>
          <a:prstGeom prst="roundRect">
            <a:avLst/>
          </a:prstGeom>
          <a:ln w="571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zh-TW" dirty="0" smtClean="0"/>
              <a:t>　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　　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諾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厄建造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方舟 </a:t>
            </a:r>
            <a:endParaRPr lang="en-US" altLang="zh-TW" sz="3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諾厄是這時代唯一一個仍心存正義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人，他敬畏天主，得天主喜愛。天主憐惜諾厄，在決定要用洪水毀滅世界時，便吩付他建造一艘方舟，這樣諾厄一家便可逃過洪水的淹沒。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天主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吩咐諾厄的事，他都一一照做：用很多很多的柏木建造一艘很大很大的方舟，裡裡外外都塗滿瀝青，這樣船身便不會進水了；每種動物各帶一對進入方舟，而潔淨的牲畜和飛禽則要帶七對，作獻祭之用，這樣所有飛禽走獸都不會絕種了；最後諾厄還要準備很多很多的食物，蔬菜、果子，供給他們一家，還有船上所有的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動物食用。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日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復日，年復年，諾厄根據天主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提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供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的樣式建造方舟。方舟外型像個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長方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盒子，船裡分三層，有多個房間，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可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容納各式各樣的野獸、爬蟲和飛鳥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居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住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，當然還有諾厄一家。方舟上層開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窗戶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透光，門安在方舟側面。</a:t>
            </a:r>
          </a:p>
          <a:p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「諾厄方舟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789040"/>
            <a:ext cx="3075453" cy="23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24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pic.51yuansu.com/pic3/cover/00/78/68/58c70f9dbe8d7_61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1967593" cy="205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圓角矩形圖說文字 2"/>
          <p:cNvSpPr/>
          <p:nvPr/>
        </p:nvSpPr>
        <p:spPr>
          <a:xfrm>
            <a:off x="1091300" y="260648"/>
            <a:ext cx="7776864" cy="4608512"/>
          </a:xfrm>
          <a:prstGeom prst="wedgeRoundRectCallout">
            <a:avLst>
              <a:gd name="adj1" fmla="val -39116"/>
              <a:gd name="adj2" fmla="val 586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6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那個</a:t>
            </a:r>
            <a:r>
              <a:rPr lang="zh-TW" altLang="en-US" sz="26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時代，是不是所有人都是心地邪惡的人</a:t>
            </a:r>
            <a:r>
              <a:rPr lang="zh-TW" altLang="en-US" sz="26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sz="2600" dirty="0" smtClean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6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有</a:t>
            </a:r>
            <a:r>
              <a:rPr lang="zh-TW" altLang="en-US" sz="26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沒有心裡仍存有正義的人？</a:t>
            </a:r>
          </a:p>
          <a:p>
            <a:r>
              <a:rPr lang="zh-TW" altLang="en-US" sz="26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6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zh-TW" altLang="en-US" sz="26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所有人都是心地邪惡的，還有諾厄是</a:t>
            </a:r>
            <a:r>
              <a:rPr lang="zh-TW" altLang="en-US" sz="26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那時</a:t>
            </a:r>
            <a:endParaRPr lang="en-US" altLang="zh-TW" sz="26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6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代</a:t>
            </a:r>
            <a:r>
              <a:rPr lang="zh-TW" altLang="en-US" sz="26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唯一心存正義</a:t>
            </a:r>
            <a:r>
              <a:rPr lang="zh-TW" altLang="en-US" sz="26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的人。</a:t>
            </a:r>
            <a:endParaRPr lang="en-US" altLang="zh-TW" sz="26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600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6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天主</a:t>
            </a:r>
            <a:r>
              <a:rPr lang="zh-TW" altLang="en-US" sz="26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很愛惜諾厄，於是吩咐諾厄要造些甚麼？</a:t>
            </a:r>
          </a:p>
          <a:p>
            <a:r>
              <a:rPr lang="zh-TW" altLang="en-US" sz="26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天主</a:t>
            </a:r>
            <a:r>
              <a:rPr lang="zh-TW" altLang="en-US" sz="26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吩咐諾厄建造一艘方舟，這樣他和他的</a:t>
            </a:r>
            <a:r>
              <a:rPr lang="zh-TW" altLang="en-US" sz="26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endParaRPr lang="en-US" altLang="zh-TW" sz="26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6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家</a:t>
            </a:r>
            <a:r>
              <a:rPr lang="zh-TW" altLang="en-US" sz="26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便可逃過洪水的</a:t>
            </a:r>
            <a:r>
              <a:rPr lang="zh-TW" altLang="en-US" sz="26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淹沒。</a:t>
            </a:r>
            <a:endParaRPr lang="en-US" altLang="zh-TW" sz="26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600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6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天主</a:t>
            </a:r>
            <a:r>
              <a:rPr lang="zh-TW" altLang="en-US" sz="26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吩付諾厄做的事情，他有沒有聽命照做？</a:t>
            </a:r>
          </a:p>
          <a:p>
            <a:r>
              <a:rPr lang="zh-TW" altLang="en-US" sz="26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r>
              <a:rPr lang="zh-TW" altLang="en-US" sz="26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r>
              <a:rPr lang="zh-TW" altLang="en-US" sz="26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，諾厄一一照做。</a:t>
            </a:r>
          </a:p>
        </p:txBody>
      </p:sp>
    </p:spTree>
    <p:extLst>
      <p:ext uri="{BB962C8B-B14F-4D97-AF65-F5344CB8AC3E}">
        <p14:creationId xmlns:p14="http://schemas.microsoft.com/office/powerpoint/2010/main" val="309420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pic.51yuansu.com/pic3/cover/00/78/68/58c70f9dbe8d7_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1967593" cy="205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圓角矩形圖說文字 2"/>
          <p:cNvSpPr/>
          <p:nvPr/>
        </p:nvSpPr>
        <p:spPr>
          <a:xfrm>
            <a:off x="1091300" y="260648"/>
            <a:ext cx="7776864" cy="4536503"/>
          </a:xfrm>
          <a:prstGeom prst="wedgeRoundRectCallout">
            <a:avLst>
              <a:gd name="adj1" fmla="val -44665"/>
              <a:gd name="adj2" fmla="val 662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製造</a:t>
            </a:r>
            <a:r>
              <a:rPr lang="zh-TW" altLang="en-US" sz="28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方舟要用到甚麼材料？</a:t>
            </a:r>
          </a:p>
          <a:p>
            <a:r>
              <a:rPr lang="zh-TW" altLang="en-US" sz="28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方舟</a:t>
            </a:r>
            <a:r>
              <a:rPr lang="zh-TW" altLang="en-US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用大量柏木來建造，並且裡裡外外塗</a:t>
            </a: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滿</a:t>
            </a:r>
            <a:endParaRPr lang="en-US" altLang="zh-TW" sz="28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瀝青</a:t>
            </a:r>
            <a:r>
              <a:rPr lang="zh-TW" altLang="en-US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，以免船身進水</a:t>
            </a: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除了</a:t>
            </a:r>
            <a:r>
              <a:rPr lang="zh-TW" altLang="en-US" sz="28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製造方舟，諾厄還有甚麼事情要預備</a:t>
            </a:r>
            <a:r>
              <a:rPr lang="zh-TW" altLang="en-US" sz="28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2800" dirty="0" smtClean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要</a:t>
            </a:r>
            <a:r>
              <a:rPr lang="zh-TW" altLang="en-US" sz="28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做的？</a:t>
            </a:r>
          </a:p>
          <a:p>
            <a:r>
              <a:rPr lang="zh-TW" altLang="en-US" sz="28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</a:t>
            </a:r>
            <a:r>
              <a:rPr lang="zh-TW" altLang="en-US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每種動物各帶一對進入方舟，潔淨的</a:t>
            </a: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牲畜</a:t>
            </a:r>
            <a:endParaRPr lang="en-US" altLang="zh-TW" sz="28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和</a:t>
            </a:r>
            <a:r>
              <a:rPr lang="zh-TW" altLang="en-US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飛禽則帶七對，作獻祭之用；還要準備</a:t>
            </a: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</a:t>
            </a:r>
            <a:endParaRPr lang="en-US" altLang="zh-TW" sz="28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量</a:t>
            </a:r>
            <a:r>
              <a:rPr lang="zh-TW" altLang="en-US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食物，蔬菜、果子，作諾厄一家和船上</a:t>
            </a: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</a:t>
            </a:r>
            <a:endParaRPr lang="en-US" altLang="zh-TW" sz="28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有</a:t>
            </a:r>
            <a:r>
              <a:rPr lang="zh-TW" altLang="en-US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動物食用</a:t>
            </a: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800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657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pic.51yuansu.com/pic3/cover/00/78/68/58c70f9dbe8d7_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1967593" cy="205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圓角矩形圖說文字 2"/>
          <p:cNvSpPr/>
          <p:nvPr/>
        </p:nvSpPr>
        <p:spPr>
          <a:xfrm>
            <a:off x="1091300" y="260649"/>
            <a:ext cx="7776864" cy="4441556"/>
          </a:xfrm>
          <a:prstGeom prst="wedgeRoundRectCallout">
            <a:avLst>
              <a:gd name="adj1" fmla="val -44665"/>
              <a:gd name="adj2" fmla="val 662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當時</a:t>
            </a:r>
            <a:r>
              <a:rPr lang="zh-TW" altLang="en-US" sz="2800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的人類和動物以甚麼來作主要食糧？</a:t>
            </a:r>
          </a:p>
          <a:p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當時</a:t>
            </a:r>
            <a:r>
              <a:rPr lang="zh-TW" altLang="en-US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的人類和動物都是以蔬果為主要食糧，不吃肉食。人類吃肉</a:t>
            </a: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，是自</a:t>
            </a:r>
            <a:r>
              <a:rPr lang="zh-TW" altLang="en-US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洪水以後</a:t>
            </a: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方舟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共分多少層？有沒有房間？房間有甚麼用途？</a:t>
            </a:r>
          </a:p>
          <a:p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方舟</a:t>
            </a:r>
            <a:r>
              <a:rPr lang="zh-TW" altLang="en-US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共分三層，有很多間房間，供各式各樣的野獸、爬蟲、飛鳥</a:t>
            </a: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和諾厄</a:t>
            </a:r>
            <a:r>
              <a:rPr lang="zh-TW" altLang="en-US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一家居住。</a:t>
            </a:r>
          </a:p>
        </p:txBody>
      </p:sp>
    </p:spTree>
    <p:extLst>
      <p:ext uri="{BB962C8B-B14F-4D97-AF65-F5344CB8AC3E}">
        <p14:creationId xmlns:p14="http://schemas.microsoft.com/office/powerpoint/2010/main" val="117095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179512" y="548680"/>
            <a:ext cx="8856984" cy="5688632"/>
          </a:xfrm>
          <a:prstGeom prst="roundRect">
            <a:avLst/>
          </a:prstGeom>
          <a:ln w="571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洪水滅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</a:t>
            </a:r>
            <a:endParaRPr lang="en-US" altLang="zh-TW" sz="3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花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了一段很長的時間，方舟終於建成了！這時，天主跟諾厄說：「快帶同你的家人和所有揀選了的動物一同進入方舟。七天後，我要降下大雨，雨要連下四十個晝夜，到時候地面上的一切生物都要被毀滅。」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諾厄聽了，便依照天主吩咐，與家人和所有動物一同進入方舟，當天主把方舟的門關上後，洪水便湧來了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洪水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湧至的那天是二月十七日，那年諾厄剛好六百歲。那天河中、海中的水一下子漲了起來，淹向大地；天上雨雲密佈，大雨下個沒停。就如天主所說，雨連下了四十個晝夜，洪水不但淹沒所有陸地，就連高山也淹沒掉。除方舟以外，世上再無其他生命了。</a:t>
            </a: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354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1708</TotalTime>
  <Words>1702</Words>
  <Application>Microsoft Office PowerPoint</Application>
  <PresentationFormat>如螢幕大小 (4:3)</PresentationFormat>
  <Paragraphs>169</Paragraphs>
  <Slides>32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9" baseType="lpstr">
      <vt:lpstr>細明體</vt:lpstr>
      <vt:lpstr>新細明體</vt:lpstr>
      <vt:lpstr>標楷體</vt:lpstr>
      <vt:lpstr>Arial</vt:lpstr>
      <vt:lpstr>Calibri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想一想? 今天人類的行為，有珍惜天主創造的美好世界嗎?</vt:lpstr>
      <vt:lpstr>反思問題: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ho</dc:creator>
  <cp:lastModifiedBy>sfteacher</cp:lastModifiedBy>
  <cp:revision>57</cp:revision>
  <dcterms:created xsi:type="dcterms:W3CDTF">2017-09-22T02:36:43Z</dcterms:created>
  <dcterms:modified xsi:type="dcterms:W3CDTF">2020-02-08T08:20:33Z</dcterms:modified>
</cp:coreProperties>
</file>