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m4a" ContentType="audio/mp4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79" r:id="rId3"/>
    <p:sldId id="280" r:id="rId4"/>
    <p:sldId id="296" r:id="rId5"/>
    <p:sldId id="281" r:id="rId6"/>
    <p:sldId id="286" r:id="rId7"/>
    <p:sldId id="301" r:id="rId8"/>
    <p:sldId id="299" r:id="rId9"/>
    <p:sldId id="295" r:id="rId10"/>
    <p:sldId id="297" r:id="rId11"/>
    <p:sldId id="287" r:id="rId12"/>
    <p:sldId id="290" r:id="rId13"/>
    <p:sldId id="284" r:id="rId14"/>
    <p:sldId id="261" r:id="rId15"/>
    <p:sldId id="264" r:id="rId16"/>
    <p:sldId id="285" r:id="rId17"/>
    <p:sldId id="262" r:id="rId18"/>
    <p:sldId id="258" r:id="rId19"/>
    <p:sldId id="272" r:id="rId20"/>
    <p:sldId id="273" r:id="rId21"/>
    <p:sldId id="274" r:id="rId22"/>
    <p:sldId id="275" r:id="rId23"/>
    <p:sldId id="276" r:id="rId24"/>
    <p:sldId id="268" r:id="rId25"/>
    <p:sldId id="269" r:id="rId26"/>
    <p:sldId id="292" r:id="rId27"/>
    <p:sldId id="291" r:id="rId28"/>
    <p:sldId id="293" r:id="rId29"/>
    <p:sldId id="294" r:id="rId30"/>
    <p:sldId id="298" r:id="rId31"/>
    <p:sldId id="271" r:id="rId32"/>
    <p:sldId id="303" r:id="rId33"/>
    <p:sldId id="304" r:id="rId34"/>
    <p:sldId id="302" r:id="rId35"/>
  </p:sldIdLst>
  <p:sldSz cx="12192000" cy="6858000"/>
  <p:notesSz cx="6858000" cy="9144000"/>
  <p:defaultTextStyle>
    <a:defPPr>
      <a:defRPr lang="zh-H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80" y="8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D0161-1B45-4CD2-8954-A07AE9807959}" type="datetimeFigureOut">
              <a:rPr lang="zh-HK" altLang="en-US" smtClean="0"/>
              <a:t>9/3/2020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963AD-F095-42CB-AB32-518030E9A2D6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3929574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D0161-1B45-4CD2-8954-A07AE9807959}" type="datetimeFigureOut">
              <a:rPr lang="zh-HK" altLang="en-US" smtClean="0"/>
              <a:t>9/3/2020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963AD-F095-42CB-AB32-518030E9A2D6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2761608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D0161-1B45-4CD2-8954-A07AE9807959}" type="datetimeFigureOut">
              <a:rPr lang="zh-HK" altLang="en-US" smtClean="0"/>
              <a:t>9/3/2020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963AD-F095-42CB-AB32-518030E9A2D6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1362067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TW" smtClean="0"/>
              <a:t>Click to edit Master subtitle style</a:t>
            </a:r>
            <a:endParaRPr lang="zh-TW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2272372-7C8C-4094-B38D-D3C03774D0CB}" type="slidenum">
              <a:rPr kumimoji="1" lang="en-US" altLang="zh-TW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kumimoji="1" lang="en-US" altLang="zh-TW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240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TW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34685A1-E529-417D-B735-EE57E079C99C}" type="slidenum">
              <a:rPr kumimoji="1" lang="en-US" altLang="zh-TW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kumimoji="1" lang="en-US" altLang="zh-TW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8485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58FA19A-6A85-40D4-B00D-798AAEFABCA8}" type="slidenum">
              <a:rPr kumimoji="1" lang="en-US" altLang="zh-TW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kumimoji="1" lang="en-US" altLang="zh-TW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04769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TW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TW" alt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D9E7A92-DE92-41EE-8B81-B2D1F012F8E0}" type="slidenum">
              <a:rPr kumimoji="1" lang="en-US" altLang="zh-TW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kumimoji="1" lang="en-US" altLang="zh-TW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87960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TW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TW" alt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1A19DED-7BCD-4200-8AC8-7B61F81DF7E3}" type="slidenum">
              <a:rPr kumimoji="1" lang="en-US" altLang="zh-TW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kumimoji="1" lang="en-US" altLang="zh-TW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6910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7EB33E4-4E79-4632-A623-489F7BF1B57D}" type="slidenum">
              <a:rPr kumimoji="1" lang="en-US" altLang="zh-TW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kumimoji="1" lang="en-US" altLang="zh-TW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89776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3ED9690-2E8E-4836-8690-A5451C180D8B}" type="slidenum">
              <a:rPr kumimoji="1" lang="en-US" altLang="zh-TW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kumimoji="1" lang="en-US" altLang="zh-TW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02685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TW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A7048D5-B4A1-4212-B14B-DF4232B2A65B}" type="slidenum">
              <a:rPr kumimoji="1" lang="en-US" altLang="zh-TW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kumimoji="1" lang="en-US" altLang="zh-TW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78936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D0161-1B45-4CD2-8954-A07AE9807959}" type="datetimeFigureOut">
              <a:rPr lang="zh-HK" altLang="en-US" smtClean="0"/>
              <a:t>9/3/2020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963AD-F095-42CB-AB32-518030E9A2D6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7170964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3DD5968-BA2E-4492-BC17-1775C965BC4C}" type="slidenum">
              <a:rPr kumimoji="1" lang="en-US" altLang="zh-TW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kumimoji="1" lang="en-US" altLang="zh-TW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33838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TW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C939113-31E3-4979-92CD-2300E49C8663}" type="slidenum">
              <a:rPr kumimoji="1" lang="en-US" altLang="zh-TW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kumimoji="1" lang="en-US" altLang="zh-TW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42762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TW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7485DFF-11D3-4C32-A6B9-246A0B19621F}" type="slidenum">
              <a:rPr kumimoji="1" lang="en-US" altLang="zh-TW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kumimoji="1" lang="en-US" altLang="zh-TW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19022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D0161-1B45-4CD2-8954-A07AE9807959}" type="datetimeFigureOut">
              <a:rPr lang="zh-HK" altLang="en-US" smtClean="0"/>
              <a:t>9/3/2020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963AD-F095-42CB-AB32-518030E9A2D6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3361218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D0161-1B45-4CD2-8954-A07AE9807959}" type="datetimeFigureOut">
              <a:rPr lang="zh-HK" altLang="en-US" smtClean="0"/>
              <a:t>9/3/2020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963AD-F095-42CB-AB32-518030E9A2D6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7892460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D0161-1B45-4CD2-8954-A07AE9807959}" type="datetimeFigureOut">
              <a:rPr lang="zh-HK" altLang="en-US" smtClean="0"/>
              <a:t>9/3/2020</a:t>
            </a:fld>
            <a:endParaRPr lang="zh-HK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963AD-F095-42CB-AB32-518030E9A2D6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352660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D0161-1B45-4CD2-8954-A07AE9807959}" type="datetimeFigureOut">
              <a:rPr lang="zh-HK" altLang="en-US" smtClean="0"/>
              <a:t>9/3/2020</a:t>
            </a:fld>
            <a:endParaRPr lang="zh-HK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963AD-F095-42CB-AB32-518030E9A2D6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8574573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D0161-1B45-4CD2-8954-A07AE9807959}" type="datetimeFigureOut">
              <a:rPr lang="zh-HK" altLang="en-US" smtClean="0"/>
              <a:t>9/3/2020</a:t>
            </a:fld>
            <a:endParaRPr lang="zh-HK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963AD-F095-42CB-AB32-518030E9A2D6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645278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D0161-1B45-4CD2-8954-A07AE9807959}" type="datetimeFigureOut">
              <a:rPr lang="zh-HK" altLang="en-US" smtClean="0"/>
              <a:t>9/3/2020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963AD-F095-42CB-AB32-518030E9A2D6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4331148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D0161-1B45-4CD2-8954-A07AE9807959}" type="datetimeFigureOut">
              <a:rPr lang="zh-HK" altLang="en-US" smtClean="0"/>
              <a:t>9/3/2020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963AD-F095-42CB-AB32-518030E9A2D6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9334850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FD0161-1B45-4CD2-8954-A07AE9807959}" type="datetimeFigureOut">
              <a:rPr lang="zh-HK" altLang="en-US" smtClean="0"/>
              <a:t>9/3/2020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D963AD-F095-42CB-AB32-518030E9A2D6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716772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H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title style</a:t>
            </a:r>
            <a:endParaRPr lang="zh-TW" alt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TW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74D1EB6-09EE-4EB9-BA6F-E693511BF3F5}" type="slidenum">
              <a:rPr kumimoji="1" lang="en-US" altLang="zh-TW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kumimoji="1" lang="en-US" altLang="zh-TW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2452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1.m4a"/><Relationship Id="rId1" Type="http://schemas.openxmlformats.org/officeDocument/2006/relationships/audio" Target="NULL" TargetMode="External"/><Relationship Id="rId5" Type="http://schemas.openxmlformats.org/officeDocument/2006/relationships/image" Target="../media/image14.png"/><Relationship Id="rId4" Type="http://schemas.openxmlformats.org/officeDocument/2006/relationships/image" Target="../media/image2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g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2.mp3"/><Relationship Id="rId1" Type="http://schemas.openxmlformats.org/officeDocument/2006/relationships/audio" Target="NULL" TargetMode="External"/><Relationship Id="rId5" Type="http://schemas.openxmlformats.org/officeDocument/2006/relationships/image" Target="../media/image14.png"/><Relationship Id="rId4" Type="http://schemas.openxmlformats.org/officeDocument/2006/relationships/image" Target="../media/image20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g"/><Relationship Id="rId4" Type="http://schemas.openxmlformats.org/officeDocument/2006/relationships/image" Target="../media/image27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10" Type="http://schemas.openxmlformats.org/officeDocument/2006/relationships/image" Target="../media/image13.png"/><Relationship Id="rId4" Type="http://schemas.openxmlformats.org/officeDocument/2006/relationships/image" Target="../media/image8.jpeg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0" y="44450"/>
            <a:ext cx="10160000" cy="6769100"/>
          </a:xfrm>
          <a:prstGeom prst="rect">
            <a:avLst/>
          </a:prstGeom>
        </p:spPr>
      </p:pic>
      <p:sp>
        <p:nvSpPr>
          <p:cNvPr id="2" name="文字方塊 1"/>
          <p:cNvSpPr txBox="1"/>
          <p:nvPr/>
        </p:nvSpPr>
        <p:spPr>
          <a:xfrm>
            <a:off x="1892138" y="2692604"/>
            <a:ext cx="7690346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TW" altLang="en-US" sz="7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九</a:t>
            </a:r>
            <a:r>
              <a:rPr lang="en-US" altLang="zh-TW" sz="7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. </a:t>
            </a:r>
            <a:r>
              <a:rPr lang="zh-TW" altLang="en-US" sz="7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澳門世界遺產</a:t>
            </a:r>
            <a:endParaRPr lang="zh-HK" altLang="en-US" sz="7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3078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9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381450" y="1832555"/>
            <a:ext cx="7964557" cy="4001095"/>
          </a:xfrm>
          <a:prstGeom prst="rect">
            <a:avLst/>
          </a:prstGeom>
          <a:ln w="38100">
            <a:noFill/>
            <a:prstDash val="sysDot"/>
          </a:ln>
        </p:spPr>
        <p:txBody>
          <a:bodyPr wrap="square">
            <a:spAutoFit/>
          </a:bodyPr>
          <a:lstStyle/>
          <a:p>
            <a:pPr marL="304800" algn="just">
              <a:spcAft>
                <a:spcPts val="0"/>
              </a:spcAft>
            </a:pPr>
            <a:r>
              <a:rPr lang="zh-TW" altLang="en-US" sz="5400" kern="1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</a:t>
            </a:r>
            <a:r>
              <a:rPr lang="zh-CN" altLang="en-US" sz="5400" kern="1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自學任務</a:t>
            </a:r>
            <a:r>
              <a:rPr lang="en-US" altLang="zh-TW" sz="5400" kern="1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</a:p>
          <a:p>
            <a:pPr marL="304800" algn="just">
              <a:spcAft>
                <a:spcPts val="0"/>
              </a:spcAft>
            </a:pPr>
            <a:endParaRPr lang="zh-TW" altLang="zh-HK" sz="4000" kern="1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 algn="just">
              <a:spcAft>
                <a:spcPts val="0"/>
              </a:spcAft>
            </a:pPr>
            <a:r>
              <a:rPr lang="en-US" altLang="zh-TW" sz="4000" kern="1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en-US" sz="4000" kern="1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默讀第二段</a:t>
            </a:r>
            <a:r>
              <a:rPr lang="zh-HK" altLang="zh-HK" sz="4000" kern="1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zh-TW" altLang="zh-HK" sz="4000" kern="1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 algn="just">
              <a:spcAft>
                <a:spcPts val="0"/>
              </a:spcAft>
            </a:pPr>
            <a:r>
              <a:rPr lang="en-US" altLang="zh-TW" sz="4000" kern="1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en-US" sz="4000" kern="100" dirty="0">
                <a:latin typeface="標楷體" panose="03000509000000000000" pitchFamily="65" charset="-120"/>
                <a:ea typeface="標楷體" panose="03000509000000000000" pitchFamily="65" charset="-120"/>
              </a:rPr>
              <a:t>作者眼中的</a:t>
            </a:r>
            <a:r>
              <a:rPr lang="zh-TW" altLang="en-US" sz="4000" u="sng" kern="100" dirty="0">
                <a:latin typeface="標楷體" panose="03000509000000000000" pitchFamily="65" charset="-120"/>
                <a:ea typeface="標楷體" panose="03000509000000000000" pitchFamily="65" charset="-120"/>
              </a:rPr>
              <a:t>議事亭前地</a:t>
            </a:r>
            <a:r>
              <a:rPr lang="zh-TW" altLang="en-US" sz="4000" kern="100" dirty="0">
                <a:latin typeface="標楷體" panose="03000509000000000000" pitchFamily="65" charset="-120"/>
                <a:ea typeface="標楷體" panose="03000509000000000000" pitchFamily="65" charset="-120"/>
              </a:rPr>
              <a:t>是怎樣的</a:t>
            </a:r>
            <a:r>
              <a:rPr lang="en-US" altLang="zh-TW" sz="4000" kern="1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  <a:r>
              <a:rPr lang="zh-TW" altLang="en-US" sz="4000" kern="1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endParaRPr lang="en-US" altLang="zh-TW" sz="4000" kern="1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 algn="just">
              <a:spcAft>
                <a:spcPts val="0"/>
              </a:spcAft>
            </a:pPr>
            <a:r>
              <a:rPr lang="en-US" altLang="zh-TW" sz="4000" kern="1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3.</a:t>
            </a:r>
            <a:r>
              <a:rPr lang="zh-TW" altLang="en-US" sz="4000" kern="100" dirty="0">
                <a:latin typeface="標楷體" panose="03000509000000000000" pitchFamily="65" charset="-120"/>
                <a:ea typeface="標楷體" panose="03000509000000000000" pitchFamily="65" charset="-120"/>
              </a:rPr>
              <a:t>圈</a:t>
            </a:r>
            <a:r>
              <a:rPr lang="zh-HK" altLang="zh-HK" sz="4000" kern="100" dirty="0">
                <a:latin typeface="標楷體" panose="03000509000000000000" pitchFamily="65" charset="-120"/>
                <a:ea typeface="標楷體" panose="03000509000000000000" pitchFamily="65" charset="-120"/>
              </a:rPr>
              <a:t>出景物</a:t>
            </a:r>
            <a:r>
              <a:rPr lang="zh-TW" altLang="en-US" sz="4000" kern="100" dirty="0">
                <a:latin typeface="標楷體" panose="03000509000000000000" pitchFamily="65" charset="-120"/>
                <a:ea typeface="標楷體" panose="03000509000000000000" pitchFamily="65" charset="-120"/>
              </a:rPr>
              <a:t>，畫出景物</a:t>
            </a:r>
            <a:r>
              <a:rPr lang="zh-HK" altLang="zh-HK" sz="4000" kern="1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特點</a:t>
            </a:r>
            <a:r>
              <a:rPr lang="zh-TW" altLang="en-US" sz="4000" kern="1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的句子</a:t>
            </a:r>
            <a:r>
              <a:rPr lang="zh-HK" altLang="zh-HK" sz="4000" kern="1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zh-TW" altLang="zh-HK" sz="4000" kern="1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 algn="just">
              <a:spcAft>
                <a:spcPts val="0"/>
              </a:spcAft>
            </a:pPr>
            <a:endParaRPr lang="zh-TW" altLang="zh-HK" sz="4000" kern="1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8467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007" y="1971040"/>
            <a:ext cx="7234610" cy="4820059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200452" y="1537446"/>
            <a:ext cx="3819645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TW" altLang="en-US" sz="4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日夜煩囂的廣場</a:t>
            </a:r>
            <a:endParaRPr lang="zh-HK" altLang="en-US" sz="40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煩1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6031.6666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619936" y="6353167"/>
            <a:ext cx="487363" cy="487363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200451" y="2426104"/>
            <a:ext cx="3819645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zh-TW" altLang="en-US" sz="4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煩囂</a:t>
            </a:r>
            <a:r>
              <a:rPr lang="en-US" altLang="zh-TW" sz="4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HK" altLang="en-US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紛亂喧譁。</a:t>
            </a:r>
          </a:p>
        </p:txBody>
      </p:sp>
      <p:sp>
        <p:nvSpPr>
          <p:cNvPr id="6" name="文字方塊 5"/>
          <p:cNvSpPr txBox="1"/>
          <p:nvPr/>
        </p:nvSpPr>
        <p:spPr>
          <a:xfrm>
            <a:off x="318052" y="373098"/>
            <a:ext cx="99768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5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作者眼中的</a:t>
            </a:r>
            <a:r>
              <a:rPr lang="zh-TW" altLang="en-US" sz="5400" u="sng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議事亭前地</a:t>
            </a:r>
            <a:r>
              <a:rPr lang="zh-TW" altLang="en-US" sz="5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是怎樣的</a:t>
            </a:r>
            <a:r>
              <a:rPr lang="en-US" altLang="zh-TW" sz="5400" dirty="0"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  <a:endParaRPr lang="zh-TW" altLang="en-US" sz="5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36906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60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10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3407267"/>
              </p:ext>
            </p:extLst>
          </p:nvPr>
        </p:nvGraphicFramePr>
        <p:xfrm>
          <a:off x="379894" y="1537105"/>
          <a:ext cx="11520557" cy="497515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608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596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8980">
                <a:tc>
                  <a:txBody>
                    <a:bodyPr/>
                    <a:lstStyle/>
                    <a:p>
                      <a:r>
                        <a:rPr lang="zh-TW" altLang="en-US" sz="3200" dirty="0" smtClean="0">
                          <a:solidFill>
                            <a:srgbClr val="0070C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景物</a:t>
                      </a:r>
                      <a:endParaRPr lang="zh-HK" altLang="en-US" sz="3200" dirty="0">
                        <a:solidFill>
                          <a:srgbClr val="0070C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3200" dirty="0" smtClean="0">
                          <a:solidFill>
                            <a:srgbClr val="0070C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特點</a:t>
                      </a:r>
                      <a:endParaRPr lang="zh-HK" altLang="en-US" sz="3200" dirty="0">
                        <a:solidFill>
                          <a:srgbClr val="0070C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57062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altLang="zh-HK" sz="3200" kern="1200" dirty="0" smtClean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endParaRPr lang="en-US" altLang="zh-HK" sz="3200" kern="1200" dirty="0" smtClean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altLang="zh-HK" sz="3200" kern="1200" dirty="0" smtClean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endParaRPr lang="zh-HK" altLang="en-US" sz="3200" kern="12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altLang="zh-HK" sz="3200" kern="1200" dirty="0" smtClean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endParaRPr lang="zh-HK" altLang="en-US" sz="3200" kern="12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zh-HK" altLang="en-US" sz="3200" kern="12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0537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altLang="zh-HK" sz="3200" kern="1200" dirty="0" smtClean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endParaRPr lang="zh-HK" altLang="en-US" sz="3200" kern="12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zh-HK" altLang="en-US" sz="3200" kern="12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altLang="zh-HK" sz="3200" kern="1200" dirty="0" smtClean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endParaRPr lang="zh-HK" altLang="en-US" sz="3200" kern="12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zh-HK" altLang="en-US" sz="3200" kern="12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文字方塊 6"/>
          <p:cNvSpPr txBox="1"/>
          <p:nvPr/>
        </p:nvSpPr>
        <p:spPr>
          <a:xfrm>
            <a:off x="411548" y="209008"/>
            <a:ext cx="95481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在文中的第二段，作者描寫了哪些景物</a:t>
            </a:r>
            <a:r>
              <a:rPr lang="en-US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</a:p>
          <a:p>
            <a:r>
              <a:rPr lang="zh-TW" altLang="en-US" sz="36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運用圈景物，畫特點的方式完成下列表格。</a:t>
            </a:r>
            <a:endParaRPr lang="zh-HK" altLang="en-US" sz="3600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8" name="橢圓 7"/>
          <p:cNvSpPr/>
          <p:nvPr/>
        </p:nvSpPr>
        <p:spPr>
          <a:xfrm>
            <a:off x="1413585" y="780649"/>
            <a:ext cx="1444487" cy="71482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cxnSp>
        <p:nvCxnSpPr>
          <p:cNvPr id="10" name="直線接點 9"/>
          <p:cNvCxnSpPr/>
          <p:nvPr/>
        </p:nvCxnSpPr>
        <p:spPr>
          <a:xfrm>
            <a:off x="3287888" y="1409337"/>
            <a:ext cx="128546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接點 10"/>
          <p:cNvCxnSpPr/>
          <p:nvPr/>
        </p:nvCxnSpPr>
        <p:spPr>
          <a:xfrm>
            <a:off x="3293170" y="1495477"/>
            <a:ext cx="128546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矩形 11"/>
          <p:cNvSpPr/>
          <p:nvPr/>
        </p:nvSpPr>
        <p:spPr>
          <a:xfrm>
            <a:off x="402021" y="2055667"/>
            <a:ext cx="22365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320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議事</a:t>
            </a:r>
            <a:r>
              <a:rPr lang="zh-TW" altLang="en-US" sz="32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亭前地</a:t>
            </a:r>
            <a:endParaRPr lang="zh-HK" altLang="en-US" sz="3200" dirty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3110762" y="2103813"/>
            <a:ext cx="873668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TW" altLang="en-US" sz="32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鋪滿黑、</a:t>
            </a:r>
            <a:r>
              <a:rPr lang="zh-TW" altLang="en-US" sz="32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白碎石</a:t>
            </a:r>
            <a:r>
              <a:rPr lang="zh-TW" altLang="en-US" sz="32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砌成的波浪型圖案，中央一</a:t>
            </a:r>
            <a:r>
              <a:rPr lang="zh-TW" altLang="en-US" sz="32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座噴泉，正在迸發式樣多變的乳白水花。</a:t>
            </a:r>
            <a:endParaRPr lang="zh-HK" altLang="en-US" sz="3200" dirty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388768" y="3225618"/>
            <a:ext cx="22365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32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仁慈堂大樓</a:t>
            </a:r>
            <a:endParaRPr lang="zh-HK" altLang="en-US" sz="3200" dirty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3124013" y="3283377"/>
            <a:ext cx="873527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TW" altLang="en-US" sz="32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外牆主色雪白，呈現歐洲新古典主義建築風格。</a:t>
            </a:r>
            <a:endParaRPr lang="zh-HK" altLang="en-US" sz="3200" dirty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388768" y="4360199"/>
            <a:ext cx="264687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32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民政總署大樓</a:t>
            </a:r>
            <a:endParaRPr lang="en-US" altLang="zh-TW" sz="3200" dirty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3124013" y="4345791"/>
            <a:ext cx="870410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TW" altLang="en-US" sz="32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有濃厚的南歐色彩，牆身粉白，門窗墨綠。</a:t>
            </a:r>
            <a:endParaRPr lang="en-US" altLang="zh-TW" sz="3200" dirty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402021" y="5432124"/>
            <a:ext cx="22365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32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歐陸式樓宇</a:t>
            </a:r>
            <a:endParaRPr lang="en-US" altLang="zh-TW" sz="3200" dirty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3139308" y="5420361"/>
            <a:ext cx="59298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32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一列三層高粉黃橘紅幢幢相隔。</a:t>
            </a:r>
            <a:endParaRPr lang="en-US" altLang="zh-TW" sz="3200" dirty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7" name="文字方塊 16"/>
          <p:cNvSpPr txBox="1"/>
          <p:nvPr/>
        </p:nvSpPr>
        <p:spPr>
          <a:xfrm>
            <a:off x="9699413" y="2693944"/>
            <a:ext cx="2492587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猛然地向外發出。</a:t>
            </a:r>
            <a:endParaRPr lang="zh-HK" altLang="en-US" sz="24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4746254" y="2610774"/>
            <a:ext cx="10054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迸發</a:t>
            </a:r>
            <a:endParaRPr lang="zh-TW" alt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3630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5" grpId="0"/>
      <p:bldP spid="16" grpId="0"/>
      <p:bldP spid="19" grpId="0"/>
      <p:bldP spid="20" grpId="0"/>
      <p:bldP spid="21" grpId="0"/>
      <p:bldP spid="22" grpId="0"/>
      <p:bldP spid="17" grpId="0" animBg="1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260016" y="142488"/>
            <a:ext cx="7263527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作者分別遊覽了哪些地方</a:t>
            </a:r>
            <a:r>
              <a:rPr lang="en-US" altLang="zh-TW" sz="4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</a:p>
          <a:p>
            <a:pPr algn="ctr"/>
            <a:r>
              <a:rPr lang="zh-TW" altLang="en-US" sz="3200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請按遊覽的先後次序說出</a:t>
            </a:r>
            <a:r>
              <a:rPr lang="zh-TW" altLang="en-US" sz="32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zh-HK" altLang="en-US" sz="3200" dirty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7329549" y="988697"/>
            <a:ext cx="1643605" cy="82180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50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XXX</a:t>
            </a:r>
            <a:endParaRPr lang="zh-HK" altLang="en-US" sz="50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7080177" y="5090033"/>
            <a:ext cx="1643605" cy="82180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50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XXX</a:t>
            </a:r>
            <a:endParaRPr lang="zh-HK" altLang="en-US" sz="50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9967963" y="2347284"/>
            <a:ext cx="1643605" cy="82180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50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XXX</a:t>
            </a:r>
            <a:endParaRPr lang="zh-HK" altLang="en-US" sz="50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595106" y="2884010"/>
            <a:ext cx="1643605" cy="82180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50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XXX</a:t>
            </a:r>
            <a:endParaRPr lang="zh-HK" altLang="en-US" sz="50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" name="橢圓 6"/>
          <p:cNvSpPr/>
          <p:nvPr/>
        </p:nvSpPr>
        <p:spPr>
          <a:xfrm>
            <a:off x="6530379" y="1434753"/>
            <a:ext cx="1099595" cy="109959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HK" sz="5000" dirty="0" smtClean="0">
                <a:solidFill>
                  <a:schemeClr val="tx1"/>
                </a:solidFill>
              </a:rPr>
              <a:t>1</a:t>
            </a:r>
            <a:endParaRPr lang="zh-HK" altLang="en-US" sz="5000" dirty="0">
              <a:solidFill>
                <a:schemeClr val="tx1"/>
              </a:solidFill>
            </a:endParaRPr>
          </a:p>
        </p:txBody>
      </p:sp>
      <p:sp>
        <p:nvSpPr>
          <p:cNvPr id="8" name="橢圓 7"/>
          <p:cNvSpPr/>
          <p:nvPr/>
        </p:nvSpPr>
        <p:spPr>
          <a:xfrm>
            <a:off x="9369302" y="2884010"/>
            <a:ext cx="1099595" cy="109959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HK" sz="5000" dirty="0" smtClean="0">
                <a:solidFill>
                  <a:schemeClr val="tx1"/>
                </a:solidFill>
              </a:rPr>
              <a:t>2</a:t>
            </a:r>
            <a:endParaRPr lang="zh-HK" altLang="en-US" sz="5000" dirty="0">
              <a:solidFill>
                <a:schemeClr val="tx1"/>
              </a:solidFill>
            </a:endParaRPr>
          </a:p>
        </p:txBody>
      </p:sp>
      <p:sp>
        <p:nvSpPr>
          <p:cNvPr id="9" name="橢圓 8"/>
          <p:cNvSpPr/>
          <p:nvPr/>
        </p:nvSpPr>
        <p:spPr>
          <a:xfrm>
            <a:off x="6192688" y="5109124"/>
            <a:ext cx="1099595" cy="109959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HK" sz="5000" dirty="0" smtClean="0">
                <a:solidFill>
                  <a:schemeClr val="tx1"/>
                </a:solidFill>
              </a:rPr>
              <a:t>3</a:t>
            </a:r>
            <a:endParaRPr lang="zh-HK" altLang="en-US" sz="5000" dirty="0">
              <a:solidFill>
                <a:schemeClr val="tx1"/>
              </a:solidFill>
            </a:endParaRPr>
          </a:p>
        </p:txBody>
      </p:sp>
      <p:sp>
        <p:nvSpPr>
          <p:cNvPr id="10" name="橢圓 9"/>
          <p:cNvSpPr/>
          <p:nvPr/>
        </p:nvSpPr>
        <p:spPr>
          <a:xfrm>
            <a:off x="2919171" y="2208388"/>
            <a:ext cx="1099595" cy="109959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HK" sz="5000" dirty="0" smtClean="0">
                <a:solidFill>
                  <a:schemeClr val="tx1"/>
                </a:solidFill>
              </a:rPr>
              <a:t>4</a:t>
            </a:r>
            <a:endParaRPr lang="zh-HK" altLang="en-US" sz="5000" dirty="0">
              <a:solidFill>
                <a:schemeClr val="tx1"/>
              </a:solidFill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641039" y="1848262"/>
            <a:ext cx="2074865" cy="255454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中央</a:t>
            </a:r>
            <a:endParaRPr lang="en-US" altLang="zh-TW" sz="40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/>
            <a:r>
              <a:rPr lang="zh-HK" altLang="zh-HK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東側</a:t>
            </a:r>
            <a:r>
              <a:rPr lang="zh-HK" altLang="zh-HK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的</a:t>
            </a:r>
            <a:endParaRPr lang="en-US" altLang="zh-HK" sz="40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/>
            <a:r>
              <a:rPr lang="zh-HK" altLang="zh-HK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南面的</a:t>
            </a:r>
            <a:endParaRPr lang="en-US" altLang="zh-HK" sz="40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/>
            <a:r>
              <a:rPr lang="zh-HK" altLang="zh-HK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西邊的</a:t>
            </a:r>
            <a:endParaRPr lang="en-US" altLang="zh-HK" sz="40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cxnSp>
        <p:nvCxnSpPr>
          <p:cNvPr id="12" name="直線單箭頭接點 11"/>
          <p:cNvCxnSpPr/>
          <p:nvPr/>
        </p:nvCxnSpPr>
        <p:spPr>
          <a:xfrm>
            <a:off x="5304971" y="3635535"/>
            <a:ext cx="4064331" cy="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單箭頭接點 12"/>
          <p:cNvCxnSpPr/>
          <p:nvPr/>
        </p:nvCxnSpPr>
        <p:spPr>
          <a:xfrm flipV="1">
            <a:off x="7080177" y="2358516"/>
            <a:ext cx="0" cy="2677514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4847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16689" y="185195"/>
            <a:ext cx="11401063" cy="648182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7100" y="1651487"/>
            <a:ext cx="3057369" cy="2079011"/>
          </a:xfrm>
          <a:prstGeom prst="rect">
            <a:avLst/>
          </a:prstGeom>
        </p:spPr>
      </p:pic>
      <p:sp>
        <p:nvSpPr>
          <p:cNvPr id="8" name="文字方塊 7"/>
          <p:cNvSpPr txBox="1"/>
          <p:nvPr/>
        </p:nvSpPr>
        <p:spPr>
          <a:xfrm>
            <a:off x="5908306" y="1003305"/>
            <a:ext cx="2206277" cy="55399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zh-TW" altLang="en-US" sz="3000" dirty="0">
                <a:latin typeface="標楷體" panose="03000509000000000000" pitchFamily="65" charset="-120"/>
                <a:ea typeface="標楷體" panose="03000509000000000000" pitchFamily="65" charset="-120"/>
              </a:rPr>
              <a:t>議事亭前地</a:t>
            </a:r>
            <a:endParaRPr lang="zh-HK" altLang="en-US" sz="3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6136" y="1701236"/>
            <a:ext cx="3090304" cy="2079011"/>
          </a:xfrm>
          <a:prstGeom prst="rect">
            <a:avLst/>
          </a:prstGeom>
        </p:spPr>
      </p:pic>
      <p:sp>
        <p:nvSpPr>
          <p:cNvPr id="10" name="文字方塊 9"/>
          <p:cNvSpPr txBox="1"/>
          <p:nvPr/>
        </p:nvSpPr>
        <p:spPr>
          <a:xfrm>
            <a:off x="9552360" y="3859861"/>
            <a:ext cx="2203168" cy="55399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zh-TW" altLang="en-US" sz="3000" dirty="0">
                <a:latin typeface="標楷體" panose="03000509000000000000" pitchFamily="65" charset="-120"/>
                <a:ea typeface="標楷體" panose="03000509000000000000" pitchFamily="65" charset="-120"/>
              </a:rPr>
              <a:t>仁慈堂大樓</a:t>
            </a:r>
          </a:p>
        </p:txBody>
      </p:sp>
      <p:pic>
        <p:nvPicPr>
          <p:cNvPr id="11" name="圖片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7100" y="4043994"/>
            <a:ext cx="3086875" cy="2055907"/>
          </a:xfrm>
          <a:prstGeom prst="rect">
            <a:avLst/>
          </a:prstGeom>
        </p:spPr>
      </p:pic>
      <p:sp>
        <p:nvSpPr>
          <p:cNvPr id="12" name="文字方塊 11"/>
          <p:cNvSpPr txBox="1"/>
          <p:nvPr/>
        </p:nvSpPr>
        <p:spPr>
          <a:xfrm>
            <a:off x="5536556" y="6113020"/>
            <a:ext cx="2683807" cy="55399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zh-TW" altLang="en-US" sz="3000" dirty="0">
                <a:latin typeface="標楷體" panose="03000509000000000000" pitchFamily="65" charset="-120"/>
                <a:ea typeface="標楷體" panose="03000509000000000000" pitchFamily="65" charset="-120"/>
              </a:rPr>
              <a:t>民政總署大樓</a:t>
            </a:r>
          </a:p>
        </p:txBody>
      </p:sp>
      <p:sp>
        <p:nvSpPr>
          <p:cNvPr id="16" name="橢圓 15"/>
          <p:cNvSpPr/>
          <p:nvPr/>
        </p:nvSpPr>
        <p:spPr>
          <a:xfrm>
            <a:off x="4697100" y="601641"/>
            <a:ext cx="1099595" cy="109959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HK" sz="5000" dirty="0" smtClean="0">
                <a:solidFill>
                  <a:schemeClr val="tx1"/>
                </a:solidFill>
              </a:rPr>
              <a:t>1</a:t>
            </a:r>
            <a:endParaRPr lang="zh-HK" altLang="en-US" sz="5000" dirty="0">
              <a:solidFill>
                <a:schemeClr val="tx1"/>
              </a:solidFill>
            </a:endParaRPr>
          </a:p>
        </p:txBody>
      </p:sp>
      <p:sp>
        <p:nvSpPr>
          <p:cNvPr id="17" name="橢圓 16"/>
          <p:cNvSpPr/>
          <p:nvPr/>
        </p:nvSpPr>
        <p:spPr>
          <a:xfrm>
            <a:off x="8364824" y="3426106"/>
            <a:ext cx="1099595" cy="109959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HK" sz="5000" dirty="0" smtClean="0">
                <a:solidFill>
                  <a:schemeClr val="tx1"/>
                </a:solidFill>
              </a:rPr>
              <a:t>2</a:t>
            </a:r>
            <a:endParaRPr lang="zh-HK" altLang="en-US" sz="5000" dirty="0">
              <a:solidFill>
                <a:schemeClr val="tx1"/>
              </a:solidFill>
            </a:endParaRPr>
          </a:p>
        </p:txBody>
      </p:sp>
      <p:sp>
        <p:nvSpPr>
          <p:cNvPr id="19" name="橢圓 18"/>
          <p:cNvSpPr/>
          <p:nvPr/>
        </p:nvSpPr>
        <p:spPr>
          <a:xfrm>
            <a:off x="4299993" y="5592502"/>
            <a:ext cx="1099595" cy="109959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5000" dirty="0" smtClean="0">
                <a:solidFill>
                  <a:schemeClr val="tx1"/>
                </a:solidFill>
              </a:rPr>
              <a:t>3</a:t>
            </a:r>
            <a:endParaRPr lang="zh-HK" altLang="en-US" sz="5000" dirty="0">
              <a:solidFill>
                <a:schemeClr val="tx1"/>
              </a:solidFill>
            </a:endParaRPr>
          </a:p>
        </p:txBody>
      </p:sp>
      <p:sp>
        <p:nvSpPr>
          <p:cNvPr id="20" name="文字方塊 19"/>
          <p:cNvSpPr txBox="1"/>
          <p:nvPr/>
        </p:nvSpPr>
        <p:spPr>
          <a:xfrm>
            <a:off x="5165523" y="2296312"/>
            <a:ext cx="2157394" cy="8617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5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先中央</a:t>
            </a:r>
            <a:endParaRPr lang="zh-HK" altLang="en-US" sz="50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23" name="圖片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234" y="1596658"/>
            <a:ext cx="3304507" cy="2379245"/>
          </a:xfrm>
          <a:prstGeom prst="rect">
            <a:avLst/>
          </a:prstGeom>
        </p:spPr>
      </p:pic>
      <p:sp>
        <p:nvSpPr>
          <p:cNvPr id="24" name="文字方塊 23"/>
          <p:cNvSpPr txBox="1"/>
          <p:nvPr/>
        </p:nvSpPr>
        <p:spPr>
          <a:xfrm>
            <a:off x="1468750" y="4120335"/>
            <a:ext cx="2340005" cy="55399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zh-TW" altLang="en-US" sz="3000" dirty="0">
                <a:latin typeface="標楷體" panose="03000509000000000000" pitchFamily="65" charset="-120"/>
                <a:ea typeface="標楷體" panose="03000509000000000000" pitchFamily="65" charset="-120"/>
              </a:rPr>
              <a:t>歐陸式樓宇</a:t>
            </a:r>
          </a:p>
        </p:txBody>
      </p:sp>
      <p:sp>
        <p:nvSpPr>
          <p:cNvPr id="18" name="橢圓 17"/>
          <p:cNvSpPr/>
          <p:nvPr/>
        </p:nvSpPr>
        <p:spPr>
          <a:xfrm>
            <a:off x="441528" y="3494196"/>
            <a:ext cx="1099595" cy="109959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5000" dirty="0" smtClean="0">
                <a:solidFill>
                  <a:schemeClr val="tx1"/>
                </a:solidFill>
              </a:rPr>
              <a:t>4</a:t>
            </a:r>
            <a:endParaRPr lang="zh-HK" altLang="en-US" sz="5000" dirty="0">
              <a:solidFill>
                <a:schemeClr val="tx1"/>
              </a:solidFill>
            </a:endParaRPr>
          </a:p>
        </p:txBody>
      </p:sp>
      <p:sp>
        <p:nvSpPr>
          <p:cNvPr id="21" name="弧形 20"/>
          <p:cNvSpPr/>
          <p:nvPr/>
        </p:nvSpPr>
        <p:spPr>
          <a:xfrm rot="10566499">
            <a:off x="2059981" y="-3966939"/>
            <a:ext cx="8371800" cy="9499239"/>
          </a:xfrm>
          <a:prstGeom prst="arc">
            <a:avLst>
              <a:gd name="adj1" fmla="val 12494715"/>
              <a:gd name="adj2" fmla="val 20361711"/>
            </a:avLst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22" name="文字方塊 21"/>
          <p:cNvSpPr txBox="1"/>
          <p:nvPr/>
        </p:nvSpPr>
        <p:spPr>
          <a:xfrm>
            <a:off x="5246897" y="4907879"/>
            <a:ext cx="2157394" cy="8617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5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後周圍</a:t>
            </a:r>
            <a:endParaRPr lang="zh-HK" altLang="en-US" sz="50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cxnSp>
        <p:nvCxnSpPr>
          <p:cNvPr id="26" name="直線接點 25"/>
          <p:cNvCxnSpPr/>
          <p:nvPr/>
        </p:nvCxnSpPr>
        <p:spPr>
          <a:xfrm flipH="1">
            <a:off x="2152892" y="2565282"/>
            <a:ext cx="207796" cy="612941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接點 26"/>
          <p:cNvCxnSpPr/>
          <p:nvPr/>
        </p:nvCxnSpPr>
        <p:spPr>
          <a:xfrm>
            <a:off x="2360687" y="2577822"/>
            <a:ext cx="556133" cy="119079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圓角矩形 24"/>
          <p:cNvSpPr/>
          <p:nvPr/>
        </p:nvSpPr>
        <p:spPr>
          <a:xfrm>
            <a:off x="10184133" y="4493473"/>
            <a:ext cx="604325" cy="556591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東</a:t>
            </a:r>
            <a:endParaRPr lang="zh-HK" altLang="en-US" sz="32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8" name="圓角矩形 27"/>
          <p:cNvSpPr/>
          <p:nvPr/>
        </p:nvSpPr>
        <p:spPr>
          <a:xfrm>
            <a:off x="8337400" y="6099901"/>
            <a:ext cx="604325" cy="556591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南</a:t>
            </a:r>
            <a:endParaRPr lang="zh-HK" altLang="en-US" sz="32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9" name="圓角矩形 28"/>
          <p:cNvSpPr/>
          <p:nvPr/>
        </p:nvSpPr>
        <p:spPr>
          <a:xfrm>
            <a:off x="3989699" y="4103935"/>
            <a:ext cx="604325" cy="556591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西</a:t>
            </a:r>
            <a:endParaRPr lang="zh-HK" altLang="en-US" sz="32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36110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2" grpId="0" animBg="1"/>
      <p:bldP spid="16" grpId="0" animBg="1"/>
      <p:bldP spid="17" grpId="0" animBg="1"/>
      <p:bldP spid="19" grpId="0" animBg="1"/>
      <p:bldP spid="20" grpId="0" animBg="1"/>
      <p:bldP spid="24" grpId="0" animBg="1"/>
      <p:bldP spid="18" grpId="0" animBg="1"/>
      <p:bldP spid="21" grpId="0" animBg="1"/>
      <p:bldP spid="22" grpId="0" animBg="1"/>
      <p:bldP spid="25" grpId="0" animBg="1"/>
      <p:bldP spid="28" grpId="0" animBg="1"/>
      <p:bldP spid="2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橢圓 1"/>
          <p:cNvSpPr/>
          <p:nvPr/>
        </p:nvSpPr>
        <p:spPr>
          <a:xfrm>
            <a:off x="3739303" y="3751691"/>
            <a:ext cx="4613111" cy="1434458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540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定點描寫</a:t>
            </a:r>
            <a:endParaRPr lang="zh-HK" altLang="en-US" sz="5400" dirty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chemeClr val="accent5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485899" y="2181722"/>
            <a:ext cx="1027022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文中第二段</a:t>
            </a:r>
            <a:r>
              <a:rPr lang="zh-TW" altLang="en-US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作者運用了何種手法描寫在</a:t>
            </a:r>
            <a:r>
              <a:rPr lang="zh-TW" altLang="en-US" sz="4400" u="sng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議事亭前地</a:t>
            </a:r>
            <a:r>
              <a:rPr lang="zh-TW" altLang="en-US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看到的建築</a:t>
            </a:r>
            <a:r>
              <a:rPr lang="en-US" altLang="zh-TW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  <a:endParaRPr lang="zh-HK" altLang="en-US" sz="4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50321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463" y="1847850"/>
            <a:ext cx="7620000" cy="501015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501570" y="1890494"/>
            <a:ext cx="1386261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0" algn="just">
              <a:spcAft>
                <a:spcPts val="0"/>
              </a:spcAft>
            </a:pPr>
            <a:r>
              <a:rPr lang="zh-HK" altLang="zh-HK" sz="4000" kern="100" dirty="0" smtClean="0"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中央一座噴泉，正在迸發式樣多變的乳白水花。</a:t>
            </a:r>
            <a:endParaRPr lang="zh-TW" altLang="zh-HK" sz="4000" kern="100" dirty="0" smtClean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marL="304800" algn="just">
              <a:spcAft>
                <a:spcPts val="0"/>
              </a:spcAft>
            </a:pPr>
            <a:r>
              <a:rPr lang="zh-HK" altLang="zh-HK" sz="4000" kern="100" dirty="0" smtClean="0"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中央一座噴泉，正在迸發水花。</a:t>
            </a:r>
            <a:endParaRPr lang="zh-TW" altLang="zh-HK" sz="4000" kern="100" dirty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798653" y="471930"/>
            <a:ext cx="707213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5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怎樣把景物寫具體呢？</a:t>
            </a:r>
            <a:endParaRPr lang="zh-HK" altLang="en-US" sz="50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3946359" y="3728079"/>
            <a:ext cx="7431556" cy="101566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zh-CN" altLang="en-US" sz="60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運用</a:t>
            </a:r>
            <a:r>
              <a:rPr lang="zh-TW" altLang="en-US" sz="60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形容詞、顏色詞</a:t>
            </a:r>
            <a:endParaRPr lang="zh-HK" altLang="en-US" sz="60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6481823" y="2013995"/>
            <a:ext cx="2523281" cy="538218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6" name="矩形 5"/>
          <p:cNvSpPr/>
          <p:nvPr/>
        </p:nvSpPr>
        <p:spPr>
          <a:xfrm>
            <a:off x="9059118" y="2013995"/>
            <a:ext cx="964558" cy="538218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228841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387" y="0"/>
            <a:ext cx="9144000" cy="6858000"/>
          </a:xfrm>
          <a:prstGeom prst="rect">
            <a:avLst/>
          </a:prstGeom>
        </p:spPr>
      </p:pic>
      <p:sp>
        <p:nvSpPr>
          <p:cNvPr id="4" name="文字方塊 3"/>
          <p:cNvSpPr txBox="1"/>
          <p:nvPr/>
        </p:nvSpPr>
        <p:spPr>
          <a:xfrm>
            <a:off x="1354237" y="0"/>
            <a:ext cx="9444942" cy="138499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TW" altLang="en-US" sz="4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放眼四望，廣場上舖滿黑、白碎石砌成的波浪型圖案。</a:t>
            </a:r>
            <a:endParaRPr lang="zh-HK" altLang="en-US" sz="4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2" name="となりのトトロ  風のとおり道 piano ver. 久石譲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9000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573315" y="637063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519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8182" numSld="6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6126" y="0"/>
            <a:ext cx="9144000" cy="6858000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1466126" y="-15791"/>
            <a:ext cx="9144000" cy="1323439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中央一座噴泉，正在迸發式樣多變的乳白水花。</a:t>
            </a:r>
            <a:endParaRPr lang="zh-HK" altLang="en-US" sz="4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7549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691" y="0"/>
            <a:ext cx="10287000" cy="6858000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984691" y="6150114"/>
            <a:ext cx="10287000" cy="707886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zh-HK" altLang="zh-HK" sz="4000" u="sng" kern="100" dirty="0" smtClean="0"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澳門</a:t>
            </a:r>
            <a:r>
              <a:rPr lang="zh-HK" altLang="zh-HK" sz="4000" kern="100" dirty="0" smtClean="0"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第一家也是</a:t>
            </a:r>
            <a:r>
              <a:rPr lang="zh-HK" altLang="zh-HK" sz="4000" u="sng" kern="100" dirty="0" smtClean="0"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亞洲</a:t>
            </a:r>
            <a:r>
              <a:rPr lang="zh-HK" altLang="zh-HK" sz="4000" kern="100" dirty="0" smtClean="0"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最古老的慈善機構。</a:t>
            </a:r>
          </a:p>
        </p:txBody>
      </p:sp>
    </p:spTree>
    <p:extLst>
      <p:ext uri="{BB962C8B-B14F-4D97-AF65-F5344CB8AC3E}">
        <p14:creationId xmlns:p14="http://schemas.microsoft.com/office/powerpoint/2010/main" val="3726991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88615" y="226815"/>
            <a:ext cx="595547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6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甚麼是世界遺產</a:t>
            </a:r>
            <a:r>
              <a:rPr lang="en-US" altLang="zh-TW" sz="6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  <a:endParaRPr lang="zh-HK" altLang="en-US" sz="6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808383" y="1469358"/>
            <a:ext cx="1088003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是</a:t>
            </a:r>
            <a:r>
              <a:rPr lang="zh-CN" altLang="en-US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一項由聯合國支持、聯合國教育科學文化組織負責執行的國際公約建制，以</a:t>
            </a:r>
            <a:r>
              <a:rPr lang="zh-CN" altLang="en-US" sz="4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保存對全世界人類都具有傑出普遍性價值的自然或文化處所</a:t>
            </a:r>
            <a:r>
              <a:rPr lang="zh-CN" altLang="en-US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為目的。世界遺產分為</a:t>
            </a:r>
            <a:r>
              <a:rPr lang="zh-CN" altLang="en-US" sz="44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自然遺產</a:t>
            </a:r>
            <a:r>
              <a:rPr lang="zh-CN" altLang="en-US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CN" altLang="en-US" sz="44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文化遺產</a:t>
            </a:r>
            <a:r>
              <a:rPr lang="zh-CN" altLang="en-US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和</a:t>
            </a:r>
            <a:r>
              <a:rPr lang="zh-CN" altLang="en-US" sz="44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複合遺產</a:t>
            </a:r>
            <a:r>
              <a:rPr lang="zh-CN" altLang="en-US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三大類。</a:t>
            </a:r>
            <a:endParaRPr lang="zh-HK" altLang="en-US" sz="4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68419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691" y="0"/>
            <a:ext cx="10287000" cy="6858000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984691" y="6227058"/>
            <a:ext cx="10287000" cy="63094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zh-TW" altLang="en-US" sz="3500" kern="100" dirty="0" smtClean="0"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大樓外牆主色雪白，</a:t>
            </a:r>
            <a:r>
              <a:rPr lang="zh-HK" altLang="zh-HK" sz="3500" kern="100" dirty="0" smtClean="0"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呈現</a:t>
            </a:r>
            <a:r>
              <a:rPr lang="zh-HK" altLang="zh-HK" sz="3500" u="sng" kern="100" dirty="0" smtClean="0"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歐洲</a:t>
            </a:r>
            <a:r>
              <a:rPr lang="zh-HK" altLang="zh-HK" sz="3500" kern="100" dirty="0" smtClean="0"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新古典主義</a:t>
            </a:r>
            <a:r>
              <a:rPr lang="zh-TW" altLang="en-US" sz="3500" kern="100" dirty="0" smtClean="0"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建築風格</a:t>
            </a:r>
            <a:r>
              <a:rPr lang="zh-HK" altLang="zh-HK" sz="3500" kern="100" dirty="0" smtClean="0"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zh-TW" altLang="zh-HK" sz="3500" kern="100" dirty="0">
              <a:effectLst/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25737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648" y="0"/>
            <a:ext cx="9140141" cy="6855106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1288647" y="5780782"/>
            <a:ext cx="9140141" cy="1077218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zh-TW" altLang="en-US" sz="3200" kern="100" dirty="0" smtClean="0"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俗稱「議事亭</a:t>
            </a:r>
            <a:r>
              <a:rPr lang="zh-TW" altLang="en-US" sz="3200" kern="1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」的</a:t>
            </a:r>
            <a:r>
              <a:rPr lang="zh-TW" altLang="en-US" sz="3200" u="sng" kern="1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民政總署大樓</a:t>
            </a:r>
            <a:r>
              <a:rPr lang="zh-TW" altLang="en-US" sz="3200" kern="1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HK" altLang="zh-HK" sz="3200" kern="100" dirty="0" smtClean="0"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大樓建築有濃厚的南歐色彩</a:t>
            </a:r>
            <a:r>
              <a:rPr lang="zh-TW" altLang="en-US" sz="3200" kern="100" dirty="0" smtClean="0"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，牆身粉白，門窗墨綠。</a:t>
            </a:r>
            <a:endParaRPr lang="zh-TW" altLang="zh-HK" sz="3200" kern="100" dirty="0" smtClean="0">
              <a:effectLst/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87639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740939"/>
          </a:xfrm>
          <a:prstGeom prst="rect">
            <a:avLst/>
          </a:prstGeom>
        </p:spPr>
      </p:pic>
      <p:sp>
        <p:nvSpPr>
          <p:cNvPr id="4" name="文字方塊 3"/>
          <p:cNvSpPr txBox="1"/>
          <p:nvPr/>
        </p:nvSpPr>
        <p:spPr>
          <a:xfrm>
            <a:off x="-71120" y="5054716"/>
            <a:ext cx="12263120" cy="193899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zh-HK" altLang="zh-HK" sz="4000" kern="100" dirty="0" smtClean="0"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一列三層</a:t>
            </a:r>
            <a:r>
              <a:rPr lang="zh-HK" altLang="zh-HK" sz="4000" kern="100" dirty="0">
                <a:latin typeface="標楷體" panose="03000509000000000000" pitchFamily="65" charset="-120"/>
                <a:ea typeface="標楷體" panose="03000509000000000000" pitchFamily="65" charset="-120"/>
              </a:rPr>
              <a:t>高</a:t>
            </a:r>
            <a:r>
              <a:rPr lang="zh-HK" altLang="zh-HK" sz="4000" kern="1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粉</a:t>
            </a:r>
            <a:r>
              <a:rPr lang="zh-TW" altLang="en-US" sz="4000" kern="100" dirty="0">
                <a:latin typeface="標楷體" panose="03000509000000000000" pitchFamily="65" charset="-120"/>
                <a:ea typeface="標楷體" panose="03000509000000000000" pitchFamily="65" charset="-120"/>
              </a:rPr>
              <a:t>黃</a:t>
            </a:r>
            <a:r>
              <a:rPr lang="zh-HK" altLang="zh-HK" sz="4000" kern="1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橘</a:t>
            </a:r>
            <a:r>
              <a:rPr lang="zh-TW" altLang="en-US" sz="4000" kern="1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紅</a:t>
            </a:r>
            <a:r>
              <a:rPr lang="zh-HK" altLang="zh-HK" sz="4000" kern="1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幢</a:t>
            </a:r>
            <a:r>
              <a:rPr lang="zh-HK" altLang="zh-HK" sz="4000" kern="100" dirty="0" smtClean="0"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幢相隔</a:t>
            </a:r>
            <a:r>
              <a:rPr lang="zh-TW" altLang="en-US" sz="4000" kern="100" dirty="0" smtClean="0"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的歐陸式樓宇</a:t>
            </a:r>
            <a:r>
              <a:rPr lang="zh-CN" altLang="en-US" sz="4000" kern="100" dirty="0" smtClean="0"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，內裡開設許多家食肆、商鋪，整日門庭若市，生意滔滔</a:t>
            </a:r>
            <a:r>
              <a:rPr lang="zh-TW" altLang="en-US" sz="4000" kern="100" dirty="0" smtClean="0"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zh-TW" altLang="zh-HK" sz="4000" kern="100" dirty="0">
              <a:effectLst/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6471265" y="6179758"/>
            <a:ext cx="223651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000" kern="1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門庭若市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4226559" y="5812084"/>
            <a:ext cx="7801595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門口和庭院像市集一樣熱鬧，形容來往的人很多。</a:t>
            </a:r>
            <a:endParaRPr lang="zh-HK" altLang="en-US" sz="28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9021425" y="6185497"/>
            <a:ext cx="223651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000" kern="100" dirty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生意滔滔</a:t>
            </a:r>
            <a:endParaRPr lang="zh-TW" altLang="en-US" dirty="0">
              <a:solidFill>
                <a:srgbClr val="00B0F0"/>
              </a:solidFill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9021425" y="4793106"/>
            <a:ext cx="2631441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生意連續不斷。</a:t>
            </a:r>
            <a:endParaRPr lang="zh-HK" altLang="en-US" sz="2800" dirty="0">
              <a:solidFill>
                <a:srgbClr val="00B0F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91329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7" grpId="0"/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898746" y="2241503"/>
            <a:ext cx="2749471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5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自學任務</a:t>
            </a:r>
            <a:endParaRPr lang="zh-HK" altLang="en-US" sz="5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598902" y="3380863"/>
            <a:ext cx="8318339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"/>
            </a:pPr>
            <a:r>
              <a:rPr lang="zh-HK" altLang="zh-HK" sz="3500" kern="1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先</a:t>
            </a:r>
            <a:r>
              <a:rPr lang="zh-HK" altLang="zh-HK" sz="3500" kern="10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默讀</a:t>
            </a:r>
            <a:r>
              <a:rPr lang="zh-CN" altLang="en-US" sz="3500" kern="10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三至五段。</a:t>
            </a:r>
            <a:endParaRPr lang="zh-TW" altLang="zh-HK" sz="3500" kern="100" dirty="0" smtClean="0">
              <a:solidFill>
                <a:srgbClr val="0070C0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marL="304800" algn="just">
              <a:spcAft>
                <a:spcPts val="0"/>
              </a:spcAft>
            </a:pPr>
            <a:endParaRPr lang="zh-TW" altLang="zh-HK" sz="3500" kern="100" dirty="0" smtClean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"/>
            </a:pPr>
            <a:r>
              <a:rPr lang="zh-HK" altLang="zh-HK" sz="3500" kern="1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再</a:t>
            </a:r>
            <a:r>
              <a:rPr lang="zh-HK" altLang="zh-HK" sz="3500" kern="10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用橫線畫出景物的特點</a:t>
            </a:r>
            <a:r>
              <a:rPr lang="zh-CN" altLang="en-US" sz="3500" kern="10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。</a:t>
            </a:r>
            <a:endParaRPr lang="en-US" altLang="zh-HK" sz="3500" kern="100" dirty="0" smtClean="0">
              <a:solidFill>
                <a:srgbClr val="0070C0"/>
              </a:solidFill>
              <a:effectLst/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"/>
            </a:pPr>
            <a:endParaRPr lang="zh-TW" altLang="zh-HK" sz="3500" kern="100" dirty="0" smtClean="0">
              <a:solidFill>
                <a:srgbClr val="0070C0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5716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5777638"/>
              </p:ext>
            </p:extLst>
          </p:nvPr>
        </p:nvGraphicFramePr>
        <p:xfrm>
          <a:off x="1193025" y="1369831"/>
          <a:ext cx="10602446" cy="3966936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6836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188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1741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40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r>
                        <a:rPr lang="zh-TW" altLang="en-US" sz="40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景點</a:t>
                      </a:r>
                      <a:endParaRPr lang="zh-TW" sz="40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HK" sz="40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特點</a:t>
                      </a:r>
                      <a:endParaRPr lang="zh-TW" sz="40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741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HK" sz="4000" u="sng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聖母玫瑰堂</a:t>
                      </a:r>
                      <a:endParaRPr lang="zh-TW" sz="4000" u="sng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altLang="en-US" sz="32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堂外</a:t>
                      </a:r>
                      <a:r>
                        <a:rPr lang="en-US" altLang="zh-TW" sz="32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:</a:t>
                      </a:r>
                      <a:r>
                        <a:rPr lang="zh-TW" altLang="en-US" sz="32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小巧精美，牆壁</a:t>
                      </a:r>
                      <a:r>
                        <a:rPr lang="zh-TW" altLang="en-US" sz="3200" kern="100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髹</a:t>
                      </a:r>
                      <a:r>
                        <a:rPr lang="zh-TW" altLang="en-US" sz="32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滿蛋黃色</a:t>
                      </a:r>
                      <a:r>
                        <a:rPr lang="zh-HK" sz="40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。</a:t>
                      </a:r>
                      <a:endParaRPr lang="en-US" altLang="zh-HK" sz="4000" kern="100" dirty="0" smtClean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altLang="en-US" sz="3200" kern="100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堂內</a:t>
                      </a:r>
                      <a:r>
                        <a:rPr lang="en-US" altLang="zh-TW" sz="3200" kern="100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:</a:t>
                      </a:r>
                      <a:r>
                        <a:rPr lang="zh-TW" altLang="en-US" sz="3200" kern="100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陳設樸實典雅。</a:t>
                      </a:r>
                      <a:endParaRPr lang="en-US" altLang="zh-HK" sz="3200" kern="100" dirty="0" smtClean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348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HK" sz="4000" u="sng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盧家大屋</a:t>
                      </a:r>
                      <a:endParaRPr lang="zh-TW" sz="4000" u="sng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HK" sz="40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灰白</a:t>
                      </a:r>
                      <a:r>
                        <a:rPr lang="zh-HK" sz="4000" kern="1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斑駁</a:t>
                      </a:r>
                      <a:r>
                        <a:rPr lang="zh-HK" sz="40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的</a:t>
                      </a:r>
                      <a:r>
                        <a:rPr lang="zh-TW" altLang="en-US" sz="40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青</a:t>
                      </a:r>
                      <a:r>
                        <a:rPr lang="zh-HK" sz="40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磚牆，</a:t>
                      </a:r>
                      <a:endParaRPr lang="en-US" altLang="zh-HK" sz="4000" kern="100" dirty="0" smtClean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HK" sz="40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陳舊</a:t>
                      </a:r>
                      <a:r>
                        <a:rPr lang="zh-HK" sz="40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的咖啡色門窗。</a:t>
                      </a:r>
                      <a:endParaRPr lang="zh-TW" sz="40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1741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HK" sz="4000" u="sng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大三巴牌坊</a:t>
                      </a:r>
                      <a:endParaRPr lang="zh-TW" sz="4000" u="sng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40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寬長的石階，精美的浮雕。</a:t>
                      </a:r>
                      <a:endParaRPr lang="zh-TW" sz="40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矩形 2"/>
          <p:cNvSpPr/>
          <p:nvPr/>
        </p:nvSpPr>
        <p:spPr>
          <a:xfrm>
            <a:off x="1070299" y="423432"/>
            <a:ext cx="4031873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HK" altLang="zh-HK" sz="5000" b="1" kern="100" dirty="0" smtClean="0">
                <a:effectLst/>
                <a:ea typeface="標楷體" panose="03000509000000000000" pitchFamily="65" charset="-120"/>
                <a:cs typeface="Times New Roman" panose="02020603050405020304" pitchFamily="18" charset="0"/>
              </a:rPr>
              <a:t>建築物的特點</a:t>
            </a:r>
            <a:endParaRPr lang="zh-HK" altLang="en-US" sz="5000" dirty="0"/>
          </a:p>
        </p:txBody>
      </p:sp>
      <p:sp>
        <p:nvSpPr>
          <p:cNvPr id="4" name="矩形 3"/>
          <p:cNvSpPr/>
          <p:nvPr/>
        </p:nvSpPr>
        <p:spPr>
          <a:xfrm>
            <a:off x="5004260" y="2208089"/>
            <a:ext cx="6534191" cy="9506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5" name="矩形 4"/>
          <p:cNvSpPr/>
          <p:nvPr/>
        </p:nvSpPr>
        <p:spPr>
          <a:xfrm>
            <a:off x="5187897" y="3309566"/>
            <a:ext cx="6166918" cy="11636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8" name="矩形 7"/>
          <p:cNvSpPr/>
          <p:nvPr/>
        </p:nvSpPr>
        <p:spPr>
          <a:xfrm>
            <a:off x="5102172" y="4733995"/>
            <a:ext cx="6166918" cy="5749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0" name="文字方塊 9"/>
          <p:cNvSpPr txBox="1"/>
          <p:nvPr/>
        </p:nvSpPr>
        <p:spPr>
          <a:xfrm>
            <a:off x="5322949" y="290301"/>
            <a:ext cx="2631441" cy="95410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髹：將漆塗在器物上。</a:t>
            </a:r>
            <a:endParaRPr lang="zh-HK" altLang="en-US" sz="28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8504299" y="240907"/>
            <a:ext cx="3034152" cy="95410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斑駁：一種顏色中夾雜別種顏色。</a:t>
            </a:r>
            <a:endParaRPr lang="zh-HK" altLang="en-US" sz="28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53613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  <p:bldP spid="10" grpId="0" animBg="1"/>
      <p:bldP spid="1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/>
          <p:cNvSpPr txBox="1"/>
          <p:nvPr/>
        </p:nvSpPr>
        <p:spPr>
          <a:xfrm>
            <a:off x="456805" y="2184474"/>
            <a:ext cx="1027122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5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en-US" sz="5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根據第二到第五段，作者分別遊覽了哪些地方</a:t>
            </a:r>
            <a:r>
              <a:rPr lang="en-US" altLang="zh-TW" sz="5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</a:p>
          <a:p>
            <a:endParaRPr lang="en-US" altLang="zh-HK" sz="5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5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en-US" sz="5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運用了何種描寫景物的方法</a:t>
            </a:r>
            <a:r>
              <a:rPr lang="en-US" altLang="zh-TW" sz="5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  <a:endParaRPr lang="zh-HK" altLang="en-US" sz="5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16722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802" y="213833"/>
            <a:ext cx="5149900" cy="2847372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8194" y="132810"/>
            <a:ext cx="4360572" cy="2928395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422" y="3263761"/>
            <a:ext cx="5196280" cy="3449256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8194" y="3171164"/>
            <a:ext cx="4722471" cy="3541853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3684858" y="300942"/>
            <a:ext cx="2183506" cy="55399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3000" u="sng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議事亭前地</a:t>
            </a:r>
            <a:endParaRPr lang="zh-HK" altLang="en-US" sz="3000" u="sng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8795260" y="2465408"/>
            <a:ext cx="2183506" cy="55399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3000" u="sng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聖母玫瑰堂</a:t>
            </a:r>
            <a:endParaRPr lang="zh-HK" altLang="en-US" sz="3000" u="sng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4107084" y="6124294"/>
            <a:ext cx="1761280" cy="55399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3000" u="sng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盧家大屋</a:t>
            </a:r>
            <a:endParaRPr lang="zh-HK" altLang="en-US" sz="3000" u="sng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9153726" y="6112719"/>
            <a:ext cx="2129741" cy="55399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3000" u="sng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大三巴牌坊</a:t>
            </a:r>
            <a:endParaRPr lang="zh-HK" altLang="en-US" sz="3000" u="sng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0" name="向右箭號 9"/>
          <p:cNvSpPr/>
          <p:nvPr/>
        </p:nvSpPr>
        <p:spPr>
          <a:xfrm>
            <a:off x="5710426" y="1347359"/>
            <a:ext cx="1169044" cy="787078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1" name="向右箭號 10"/>
          <p:cNvSpPr/>
          <p:nvPr/>
        </p:nvSpPr>
        <p:spPr>
          <a:xfrm>
            <a:off x="10599049" y="1306848"/>
            <a:ext cx="2387745" cy="787078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2" name="向右箭號 11"/>
          <p:cNvSpPr/>
          <p:nvPr/>
        </p:nvSpPr>
        <p:spPr>
          <a:xfrm>
            <a:off x="-132346" y="4594850"/>
            <a:ext cx="1169044" cy="787078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3" name="向右箭號 12"/>
          <p:cNvSpPr/>
          <p:nvPr/>
        </p:nvSpPr>
        <p:spPr>
          <a:xfrm>
            <a:off x="5710426" y="4573502"/>
            <a:ext cx="1169044" cy="787078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4" name="文字方塊 13"/>
          <p:cNvSpPr txBox="1"/>
          <p:nvPr/>
        </p:nvSpPr>
        <p:spPr>
          <a:xfrm>
            <a:off x="4610166" y="2442891"/>
            <a:ext cx="3298785" cy="13234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TW" altLang="en-US" sz="8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步移法</a:t>
            </a:r>
            <a:endParaRPr lang="zh-HK" altLang="en-US" sz="80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72951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926945" y="1968963"/>
            <a:ext cx="9482083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50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課文介紹了哪幾座西式建築遺產</a:t>
            </a:r>
            <a:r>
              <a:rPr lang="en-US" altLang="zh-TW" sz="50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  <a:endParaRPr lang="zh-HK" altLang="en-US" dirty="0"/>
          </a:p>
        </p:txBody>
      </p:sp>
      <p:sp>
        <p:nvSpPr>
          <p:cNvPr id="7" name="圓角矩形 6"/>
          <p:cNvSpPr/>
          <p:nvPr/>
        </p:nvSpPr>
        <p:spPr>
          <a:xfrm>
            <a:off x="1869743" y="3152633"/>
            <a:ext cx="3138985" cy="1241946"/>
          </a:xfrm>
          <a:prstGeom prst="roundRect">
            <a:avLst/>
          </a:prstGeom>
          <a:solidFill>
            <a:srgbClr val="FFCCFF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dirty="0" smtClean="0">
                <a:solidFill>
                  <a:schemeClr val="accent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仁慈堂大樓</a:t>
            </a:r>
            <a:endParaRPr lang="zh-HK" altLang="en-US" sz="4000" dirty="0">
              <a:solidFill>
                <a:schemeClr val="accent2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8" name="圓角矩形 7"/>
          <p:cNvSpPr/>
          <p:nvPr/>
        </p:nvSpPr>
        <p:spPr>
          <a:xfrm>
            <a:off x="5221148" y="3152633"/>
            <a:ext cx="3813670" cy="1241946"/>
          </a:xfrm>
          <a:prstGeom prst="roundRect">
            <a:avLst/>
          </a:prstGeom>
          <a:solidFill>
            <a:srgbClr val="FFCCFF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dirty="0">
                <a:solidFill>
                  <a:schemeClr val="accent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民政總署大樓</a:t>
            </a:r>
            <a:endParaRPr lang="zh-HK" altLang="en-US" sz="4000" dirty="0">
              <a:solidFill>
                <a:schemeClr val="accent2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9" name="圓角矩形 8"/>
          <p:cNvSpPr/>
          <p:nvPr/>
        </p:nvSpPr>
        <p:spPr>
          <a:xfrm>
            <a:off x="1899311" y="4560649"/>
            <a:ext cx="3138985" cy="1241946"/>
          </a:xfrm>
          <a:prstGeom prst="roundRect">
            <a:avLst/>
          </a:prstGeom>
          <a:solidFill>
            <a:srgbClr val="FFCCFF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dirty="0">
                <a:solidFill>
                  <a:schemeClr val="accent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聖母玫瑰堂</a:t>
            </a:r>
            <a:endParaRPr lang="zh-HK" altLang="en-US" sz="4000" dirty="0">
              <a:solidFill>
                <a:schemeClr val="accent2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0" name="圓角矩形 9"/>
          <p:cNvSpPr/>
          <p:nvPr/>
        </p:nvSpPr>
        <p:spPr>
          <a:xfrm>
            <a:off x="5354469" y="4551573"/>
            <a:ext cx="3138985" cy="1241946"/>
          </a:xfrm>
          <a:prstGeom prst="roundRect">
            <a:avLst/>
          </a:prstGeom>
          <a:solidFill>
            <a:srgbClr val="FFCCFF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dirty="0" smtClean="0">
                <a:solidFill>
                  <a:schemeClr val="accent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大三巴牌坊</a:t>
            </a:r>
            <a:endParaRPr lang="zh-HK" altLang="en-US" sz="4000" dirty="0">
              <a:solidFill>
                <a:schemeClr val="accent2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08727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926945" y="1968963"/>
            <a:ext cx="9482083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50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而課文提及到的中式建築遺產有</a:t>
            </a:r>
            <a:r>
              <a:rPr lang="en-US" altLang="zh-TW" sz="50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  <a:endParaRPr lang="zh-HK" altLang="en-US" dirty="0"/>
          </a:p>
        </p:txBody>
      </p:sp>
      <p:sp>
        <p:nvSpPr>
          <p:cNvPr id="7" name="圓角矩形 6"/>
          <p:cNvSpPr/>
          <p:nvPr/>
        </p:nvSpPr>
        <p:spPr>
          <a:xfrm>
            <a:off x="1869743" y="3152632"/>
            <a:ext cx="5538222" cy="1406115"/>
          </a:xfrm>
          <a:prstGeom prst="roundRect">
            <a:avLst/>
          </a:prstGeom>
          <a:solidFill>
            <a:srgbClr val="FFCCFF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5400" dirty="0" smtClean="0">
                <a:solidFill>
                  <a:schemeClr val="accent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盧家大屋</a:t>
            </a:r>
            <a:endParaRPr lang="zh-HK" altLang="en-US" sz="5400" dirty="0">
              <a:solidFill>
                <a:schemeClr val="accent2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23679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542631" y="418458"/>
            <a:ext cx="7237879" cy="16312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50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課文裏運用了哪些顏色詞</a:t>
            </a:r>
            <a:endParaRPr lang="en-US" altLang="zh-TW" sz="5000" dirty="0" smtClean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50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來描繪不同的建築</a:t>
            </a:r>
            <a:r>
              <a:rPr lang="en-US" altLang="zh-TW" sz="50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  <a:endParaRPr lang="zh-HK" altLang="en-US" dirty="0"/>
          </a:p>
        </p:txBody>
      </p:sp>
      <p:sp>
        <p:nvSpPr>
          <p:cNvPr id="7" name="雲朵形 6"/>
          <p:cNvSpPr/>
          <p:nvPr/>
        </p:nvSpPr>
        <p:spPr>
          <a:xfrm>
            <a:off x="1013623" y="2202047"/>
            <a:ext cx="9111038" cy="3432313"/>
          </a:xfrm>
          <a:prstGeom prst="cloud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36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第二段</a:t>
            </a:r>
            <a:r>
              <a:rPr lang="en-US" altLang="zh-TW" sz="36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endParaRPr lang="zh-HK" altLang="en-US" sz="3600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689441" y="3514636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zh-TW" altLang="en-US" sz="36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黑、白、乳白、雪白、  粉白、墨綠、粉黃、橘紅</a:t>
            </a:r>
            <a:endParaRPr lang="zh-HK" altLang="en-US" sz="3600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9" name="雲朵形 8"/>
          <p:cNvSpPr/>
          <p:nvPr/>
        </p:nvSpPr>
        <p:spPr>
          <a:xfrm>
            <a:off x="1029543" y="2204319"/>
            <a:ext cx="9111038" cy="3432313"/>
          </a:xfrm>
          <a:prstGeom prst="cloud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3600" dirty="0" smtClean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第三段</a:t>
            </a:r>
            <a:r>
              <a:rPr lang="en-US" altLang="zh-TW" sz="3600" dirty="0" smtClean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endParaRPr lang="zh-HK" altLang="en-US" sz="3600" dirty="0">
              <a:solidFill>
                <a:srgbClr val="00B05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043506" y="3514636"/>
            <a:ext cx="156966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3600" dirty="0" smtClean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蛋黃色</a:t>
            </a:r>
            <a:endParaRPr lang="zh-HK" altLang="en-US" sz="3600" dirty="0">
              <a:solidFill>
                <a:srgbClr val="00B05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1" name="雲朵形 10"/>
          <p:cNvSpPr/>
          <p:nvPr/>
        </p:nvSpPr>
        <p:spPr>
          <a:xfrm>
            <a:off x="1004519" y="2165647"/>
            <a:ext cx="9111038" cy="3432313"/>
          </a:xfrm>
          <a:prstGeom prst="cloud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36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第四段</a:t>
            </a:r>
            <a:r>
              <a:rPr lang="en-US" altLang="zh-TW" sz="36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endParaRPr lang="zh-HK" altLang="en-US" sz="3600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4043506" y="3486372"/>
            <a:ext cx="29546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6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灰色、咖啡色</a:t>
            </a:r>
            <a:endParaRPr lang="zh-HK" altLang="en-US" sz="3600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3" name="雲朵形 12"/>
          <p:cNvSpPr/>
          <p:nvPr/>
        </p:nvSpPr>
        <p:spPr>
          <a:xfrm>
            <a:off x="1156919" y="2318047"/>
            <a:ext cx="9111038" cy="3432313"/>
          </a:xfrm>
          <a:prstGeom prst="cloud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3600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第五段</a:t>
            </a:r>
            <a:r>
              <a:rPr lang="en-US" altLang="zh-TW" sz="3600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endParaRPr lang="zh-HK" altLang="en-US" sz="3600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4161570" y="3610957"/>
            <a:ext cx="156966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3600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金黃色</a:t>
            </a:r>
            <a:endParaRPr lang="zh-HK" altLang="en-US" sz="3600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5" name="圓角矩形 14"/>
          <p:cNvSpPr/>
          <p:nvPr/>
        </p:nvSpPr>
        <p:spPr>
          <a:xfrm>
            <a:off x="3916906" y="5646868"/>
            <a:ext cx="7410735" cy="100311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dirty="0" smtClean="0">
                <a:solidFill>
                  <a:schemeClr val="accent4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你還能提出其他的顏色詞嗎</a:t>
            </a:r>
            <a:r>
              <a:rPr lang="en-US" altLang="zh-TW" sz="4000" dirty="0" smtClean="0">
                <a:solidFill>
                  <a:schemeClr val="accent4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  <a:endParaRPr lang="zh-HK" altLang="en-US" sz="4000" dirty="0">
              <a:solidFill>
                <a:schemeClr val="accent4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41065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 animBg="1"/>
      <p:bldP spid="10" grpId="0"/>
      <p:bldP spid="11" grpId="0" animBg="1"/>
      <p:bldP spid="12" grpId="0"/>
      <p:bldP spid="13" grpId="0" animBg="1"/>
      <p:bldP spid="14" grpId="0"/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2391610" y="1984955"/>
            <a:ext cx="7964557" cy="4001095"/>
          </a:xfrm>
          <a:prstGeom prst="rect">
            <a:avLst/>
          </a:prstGeom>
          <a:ln w="38100">
            <a:noFill/>
            <a:prstDash val="sysDot"/>
          </a:ln>
        </p:spPr>
        <p:txBody>
          <a:bodyPr wrap="square">
            <a:spAutoFit/>
          </a:bodyPr>
          <a:lstStyle/>
          <a:p>
            <a:pPr marL="304800" algn="just">
              <a:spcAft>
                <a:spcPts val="0"/>
              </a:spcAft>
            </a:pPr>
            <a:r>
              <a:rPr lang="zh-TW" altLang="en-US" sz="5400" kern="1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自由朗讀文章</a:t>
            </a:r>
            <a:r>
              <a:rPr lang="en-US" altLang="zh-TW" sz="5400" kern="1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endParaRPr lang="zh-TW" altLang="zh-HK" sz="4000" kern="1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 algn="just">
              <a:spcAft>
                <a:spcPts val="0"/>
              </a:spcAft>
            </a:pPr>
            <a:r>
              <a:rPr lang="en-US" altLang="zh-TW" sz="4000" kern="1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en-US" sz="4000" kern="1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讀出聲，注意音量。</a:t>
            </a:r>
            <a:endParaRPr lang="en-US" altLang="zh-TW" sz="4000" kern="1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 algn="just">
              <a:spcAft>
                <a:spcPts val="0"/>
              </a:spcAft>
            </a:pPr>
            <a:r>
              <a:rPr lang="en-US" altLang="zh-TW" sz="4000" kern="1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en-US" sz="4000" kern="1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讀通順、不漏字、不多字</a:t>
            </a:r>
            <a:r>
              <a:rPr lang="zh-HK" altLang="zh-HK" sz="4000" kern="1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zh-TW" altLang="zh-HK" sz="4000" kern="1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 algn="just">
              <a:spcAft>
                <a:spcPts val="0"/>
              </a:spcAft>
            </a:pPr>
            <a:r>
              <a:rPr lang="en-US" altLang="zh-TW" sz="4000" kern="1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3.</a:t>
            </a:r>
            <a:r>
              <a:rPr lang="zh-TW" altLang="en-US" sz="4000" kern="1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圈</a:t>
            </a:r>
            <a:r>
              <a:rPr lang="zh-HK" altLang="zh-HK" sz="4000" kern="1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出</a:t>
            </a:r>
            <a:r>
              <a:rPr lang="zh-TW" altLang="en-US" sz="4000" kern="1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不會讀的字</a:t>
            </a:r>
            <a:r>
              <a:rPr lang="zh-HK" altLang="zh-HK" sz="4000" kern="1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HK" sz="4000" kern="1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 algn="just">
              <a:spcAft>
                <a:spcPts val="0"/>
              </a:spcAft>
            </a:pPr>
            <a:r>
              <a:rPr lang="en-US" altLang="zh-TW" sz="4000" kern="1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4.</a:t>
            </a:r>
            <a:r>
              <a:rPr lang="zh-CN" altLang="en-US" sz="4000" kern="1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本文是一篇</a:t>
            </a:r>
            <a:r>
              <a:rPr lang="zh-CN" altLang="en-US" sz="4000" u="sng" kern="1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      </a:t>
            </a:r>
            <a:r>
              <a:rPr lang="zh-CN" altLang="en-US" sz="4000" kern="1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       </a:t>
            </a:r>
            <a:endParaRPr lang="zh-TW" altLang="zh-HK" sz="4000" kern="1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 algn="just">
              <a:spcAft>
                <a:spcPts val="0"/>
              </a:spcAft>
            </a:pPr>
            <a:endParaRPr lang="en-US" altLang="zh-HK" sz="4000" kern="1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833087" y="4483483"/>
            <a:ext cx="1415772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zh-CN" altLang="en-US" sz="4800" b="1" kern="100" dirty="0" smtClean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遊記</a:t>
            </a:r>
            <a:endParaRPr lang="zh-HK" altLang="en-US" sz="48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9064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426777" y="81023"/>
            <a:ext cx="7145487" cy="659324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0507" y="202807"/>
            <a:ext cx="4955485" cy="4173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>
          <a:xfrm>
            <a:off x="2426777" y="4269830"/>
            <a:ext cx="7237879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HK" altLang="zh-HK" sz="5000" kern="100" dirty="0">
                <a:ea typeface="標楷體" panose="03000509000000000000" pitchFamily="65" charset="-120"/>
                <a:cs typeface="Times New Roman" panose="02020603050405020304" pitchFamily="18" charset="0"/>
              </a:rPr>
              <a:t>最值得向游客推介的原因</a:t>
            </a:r>
            <a:endParaRPr lang="zh-HK" altLang="en-US" sz="5000" dirty="0"/>
          </a:p>
        </p:txBody>
      </p:sp>
      <p:sp>
        <p:nvSpPr>
          <p:cNvPr id="5" name="文字方塊 4"/>
          <p:cNvSpPr txBox="1"/>
          <p:nvPr/>
        </p:nvSpPr>
        <p:spPr>
          <a:xfrm>
            <a:off x="5084748" y="14514"/>
            <a:ext cx="2427005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5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哪吒廟</a:t>
            </a:r>
            <a:endParaRPr lang="zh-HK" altLang="en-US" sz="45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" name="圓角矩形 5"/>
          <p:cNvSpPr/>
          <p:nvPr/>
        </p:nvSpPr>
        <p:spPr>
          <a:xfrm>
            <a:off x="2014330" y="5408329"/>
            <a:ext cx="8015791" cy="100311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dirty="0" smtClean="0">
                <a:solidFill>
                  <a:schemeClr val="accent4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試運用顏色詞和形容詞來介紹一下。</a:t>
            </a:r>
            <a:endParaRPr lang="zh-HK" altLang="en-US" sz="4000" dirty="0">
              <a:solidFill>
                <a:schemeClr val="accent4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" name="橢圓 6"/>
          <p:cNvSpPr/>
          <p:nvPr/>
        </p:nvSpPr>
        <p:spPr>
          <a:xfrm rot="20440783">
            <a:off x="8138542" y="990099"/>
            <a:ext cx="3783159" cy="1514901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8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定點描寫</a:t>
            </a:r>
            <a:r>
              <a:rPr lang="en-US" altLang="zh-TW" sz="48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  <a:endParaRPr lang="zh-HK" altLang="en-US" sz="4800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0" name="橢圓 9"/>
          <p:cNvSpPr/>
          <p:nvPr/>
        </p:nvSpPr>
        <p:spPr>
          <a:xfrm rot="20440783">
            <a:off x="8473545" y="2490357"/>
            <a:ext cx="3783159" cy="1514901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8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步移法</a:t>
            </a:r>
            <a:r>
              <a:rPr lang="en-US" altLang="zh-TW" sz="48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  <a:endParaRPr lang="zh-HK" altLang="en-US" sz="4800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85037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622646" y="1650953"/>
            <a:ext cx="3390672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5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自學第六段</a:t>
            </a:r>
            <a:endParaRPr kumimoji="0" lang="zh-HK" altLang="en-US" sz="5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494128" y="2818888"/>
            <a:ext cx="756427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"/>
              <a:tabLst/>
              <a:defRPr/>
            </a:pPr>
            <a:r>
              <a:rPr kumimoji="0" lang="zh-CN" altLang="en-US" sz="3500" b="0" i="0" u="none" strike="noStrike" kern="1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</a:rPr>
              <a:t>作者認為</a:t>
            </a:r>
            <a:r>
              <a:rPr kumimoji="0" lang="zh-CN" altLang="en-US" sz="3500" b="0" i="0" u="sng" strike="noStrike" kern="1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</a:rPr>
              <a:t>澳門歷史城區</a:t>
            </a:r>
            <a:r>
              <a:rPr kumimoji="0" lang="zh-CN" altLang="en-US" sz="3500" b="0" i="0" u="none" strike="noStrike" kern="1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</a:rPr>
              <a:t>是一份多元厚重的遺產。你同意作者的看法嗎？</a:t>
            </a:r>
            <a:endParaRPr kumimoji="0" lang="zh-TW" altLang="zh-HK" sz="3500" b="0" i="0" u="none" strike="noStrike" kern="1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"/>
              <a:tabLst/>
              <a:defRPr/>
            </a:pPr>
            <a:r>
              <a:rPr kumimoji="0" lang="zh-CN" altLang="en-US" sz="3500" b="0" i="0" u="none" strike="noStrike" kern="1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</a:rPr>
              <a:t>我們可以怎樣愛護</a:t>
            </a:r>
            <a:r>
              <a:rPr kumimoji="0" lang="zh-CN" altLang="en-US" sz="3500" b="0" i="0" u="sng" strike="noStrike" kern="1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</a:rPr>
              <a:t>澳門歷史</a:t>
            </a:r>
            <a:endParaRPr kumimoji="0" lang="en-US" altLang="zh-CN" sz="3500" b="0" i="0" u="sng" strike="noStrike" kern="10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zh-CN" altLang="en-US" sz="3500" b="0" i="0" u="sng" strike="noStrike" kern="1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</a:rPr>
              <a:t>城區</a:t>
            </a:r>
            <a:r>
              <a:rPr kumimoji="0" lang="zh-CN" altLang="en-US" sz="3500" b="0" i="0" u="none" strike="noStrike" kern="1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</a:rPr>
              <a:t>？</a:t>
            </a:r>
            <a:endParaRPr kumimoji="0" lang="zh-TW" altLang="zh-HK" sz="3500" b="0" i="0" u="none" strike="noStrike" kern="10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16710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509712"/>
            <a:ext cx="5566754" cy="3948113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304800" y="486035"/>
            <a:ext cx="7748337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buFont typeface="Wingdings" panose="05000000000000000000" pitchFamily="2" charset="2"/>
              <a:buChar char=""/>
              <a:defRPr/>
            </a:pPr>
            <a:r>
              <a:rPr lang="zh-CN" altLang="en-US" sz="3500" kern="1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我們可以怎樣愛護</a:t>
            </a:r>
            <a:r>
              <a:rPr lang="zh-CN" altLang="en-US" sz="3500" u="sng" kern="1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澳門</a:t>
            </a:r>
            <a:r>
              <a:rPr lang="zh-CN" altLang="en-US" sz="3500" u="sng" kern="1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歷史城區</a:t>
            </a:r>
            <a:r>
              <a:rPr lang="zh-CN" altLang="en-US" sz="3500" kern="1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？</a:t>
            </a:r>
            <a:endParaRPr lang="zh-TW" altLang="zh-HK" sz="3500" kern="100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2914" y="1509712"/>
            <a:ext cx="3006491" cy="3364407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1133475" y="5743294"/>
            <a:ext cx="4563439" cy="55399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3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參觀時不隨意塗鴉</a:t>
            </a:r>
            <a:endParaRPr lang="zh-HK" altLang="en-US" sz="3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6791325" y="5189296"/>
            <a:ext cx="4563439" cy="55399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3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不亂扔垃圾</a:t>
            </a:r>
            <a:endParaRPr lang="zh-HK" altLang="en-US" sz="3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53809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6" descr="F:\freelance ppt &amp; writing\背景圖\mac_4b_p65_02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-100013"/>
            <a:ext cx="9899650" cy="7281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4889501" y="981075"/>
            <a:ext cx="1877437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zh-CN" altLang="en-US" sz="4400" b="1" dirty="0" smtClean="0">
                <a:solidFill>
                  <a:srgbClr val="F79646">
                    <a:lumMod val="50000"/>
                  </a:srgbClr>
                </a:solidFill>
                <a:latin typeface="標楷體" pitchFamily="65" charset="-120"/>
                <a:ea typeface="標楷體" pitchFamily="65" charset="-120"/>
              </a:rPr>
              <a:t>總結</a:t>
            </a:r>
            <a:r>
              <a:rPr kumimoji="1" lang="zh-TW" altLang="en-US" sz="4400" b="1" dirty="0" smtClean="0">
                <a:solidFill>
                  <a:srgbClr val="F79646">
                    <a:lumMod val="50000"/>
                  </a:srgbClr>
                </a:solidFill>
                <a:latin typeface="標楷體" pitchFamily="65" charset="-120"/>
                <a:ea typeface="標楷體" pitchFamily="65" charset="-120"/>
              </a:rPr>
              <a:t>：</a:t>
            </a:r>
            <a:endParaRPr kumimoji="1" lang="zh-TW" altLang="en-US" sz="4400" b="1" dirty="0">
              <a:solidFill>
                <a:srgbClr val="F79646">
                  <a:lumMod val="50000"/>
                </a:srgbClr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" name="Rectangle 6"/>
          <p:cNvSpPr>
            <a:spLocks noChangeArrowheads="1"/>
          </p:cNvSpPr>
          <p:nvPr/>
        </p:nvSpPr>
        <p:spPr bwMode="auto">
          <a:xfrm>
            <a:off x="3359151" y="1628776"/>
            <a:ext cx="6880225" cy="410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zh-TW" altLang="zh-TW">
              <a:solidFill>
                <a:prstClr val="black"/>
              </a:solidFill>
            </a:endParaRPr>
          </a:p>
        </p:txBody>
      </p:sp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3000375" y="1989139"/>
            <a:ext cx="6769100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TW" altLang="en-US" sz="4000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通過</a:t>
            </a:r>
            <a:r>
              <a:rPr lang="zh-CN" altLang="en-US" sz="4000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（</a:t>
            </a:r>
            <a:r>
              <a:rPr lang="zh-TW" altLang="en-US" sz="4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「我」和哥哥</a:t>
            </a:r>
            <a:r>
              <a:rPr lang="zh-CN" altLang="en-US" sz="4000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）</a:t>
            </a:r>
            <a:r>
              <a:rPr lang="zh-TW" altLang="en-US" sz="4000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遊覽</a:t>
            </a:r>
            <a:r>
              <a:rPr lang="zh-CN" altLang="en-US" sz="4000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（</a:t>
            </a:r>
            <a:r>
              <a:rPr lang="zh-TW" altLang="en-US" sz="4000" b="1" u="sng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議事亭前地</a:t>
            </a:r>
            <a:r>
              <a:rPr lang="zh-CN" altLang="en-US" sz="4000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）</a:t>
            </a:r>
            <a:r>
              <a:rPr lang="zh-TW" altLang="en-US" sz="4000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CN" altLang="en-US" sz="4000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（</a:t>
            </a:r>
            <a:r>
              <a:rPr lang="zh-TW" altLang="en-US" sz="4000" b="1" u="sng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仁慈堂大樓</a:t>
            </a:r>
            <a:r>
              <a:rPr lang="zh-CN" altLang="en-US" sz="4000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）</a:t>
            </a:r>
            <a:r>
              <a:rPr lang="zh-TW" altLang="en-US" sz="4000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等</a:t>
            </a:r>
            <a:r>
              <a:rPr lang="zh-TW" altLang="en-US" sz="4000" b="1" u="sng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澳門</a:t>
            </a:r>
            <a:r>
              <a:rPr lang="zh-TW" altLang="en-US" sz="4000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世界遺產，抒發了</a:t>
            </a:r>
            <a:r>
              <a:rPr lang="zh-TW" altLang="en-US" sz="4000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要</a:t>
            </a:r>
            <a:r>
              <a:rPr lang="zh-CN" altLang="en-US" sz="4000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（</a:t>
            </a:r>
            <a:r>
              <a:rPr lang="zh-TW" altLang="en-US" sz="4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珍惜和愛護文物</a:t>
            </a:r>
            <a:r>
              <a:rPr lang="zh-CN" altLang="en-US" sz="4000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）</a:t>
            </a:r>
            <a:r>
              <a:rPr lang="zh-TW" altLang="en-US" sz="4000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的</a:t>
            </a:r>
            <a:r>
              <a:rPr lang="zh-TW" altLang="en-US" sz="4000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感受。</a:t>
            </a:r>
          </a:p>
        </p:txBody>
      </p:sp>
      <p:pic>
        <p:nvPicPr>
          <p:cNvPr id="5127" name="Picture 5" descr="C:\Documents and Settings\Liesl Fung\桌面\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2625" y="4652964"/>
            <a:ext cx="2592388" cy="172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矩形 7"/>
          <p:cNvSpPr/>
          <p:nvPr/>
        </p:nvSpPr>
        <p:spPr>
          <a:xfrm>
            <a:off x="4747085" y="2086459"/>
            <a:ext cx="2882440" cy="6235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9" name="矩形 8"/>
          <p:cNvSpPr/>
          <p:nvPr/>
        </p:nvSpPr>
        <p:spPr>
          <a:xfrm>
            <a:off x="3590925" y="2663390"/>
            <a:ext cx="2524125" cy="6235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0" name="矩形 9"/>
          <p:cNvSpPr/>
          <p:nvPr/>
        </p:nvSpPr>
        <p:spPr>
          <a:xfrm>
            <a:off x="7629525" y="2673116"/>
            <a:ext cx="1536240" cy="6235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1" name="矩形 10"/>
          <p:cNvSpPr/>
          <p:nvPr/>
        </p:nvSpPr>
        <p:spPr>
          <a:xfrm>
            <a:off x="3000375" y="3334383"/>
            <a:ext cx="1104900" cy="6235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2" name="矩形 11"/>
          <p:cNvSpPr/>
          <p:nvPr/>
        </p:nvSpPr>
        <p:spPr>
          <a:xfrm>
            <a:off x="5109034" y="3944332"/>
            <a:ext cx="3520615" cy="6235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192823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1113183" y="371061"/>
            <a:ext cx="989937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6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認讀生詞</a:t>
            </a:r>
            <a:r>
              <a:rPr lang="en-US" altLang="zh-TW" sz="6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endParaRPr lang="zh-HK" altLang="en-US" sz="6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311429" y="1583635"/>
            <a:ext cx="11668540" cy="37856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FFC00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砌     </a:t>
            </a:r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噴泉       迸</a:t>
            </a:r>
            <a:r>
              <a:rPr lang="en-US" altLang="zh-TW" sz="40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40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並</a:t>
            </a:r>
            <a:r>
              <a:rPr lang="en-US" altLang="zh-TW" sz="40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發   </a:t>
            </a:r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機構      </a:t>
            </a:r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呈現   </a:t>
            </a:r>
            <a:r>
              <a:rPr lang="en-US" altLang="zh-TW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俗稱</a:t>
            </a:r>
            <a:r>
              <a:rPr lang="en-US" altLang="zh-TW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   </a:t>
            </a:r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議論         </a:t>
            </a:r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幢</a:t>
            </a:r>
            <a:r>
              <a:rPr lang="en-US" altLang="zh-TW" sz="40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40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狀</a:t>
            </a:r>
            <a:r>
              <a:rPr lang="en-US" altLang="zh-TW" sz="40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     </a:t>
            </a:r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肆</a:t>
            </a:r>
            <a:r>
              <a:rPr lang="en-US" altLang="zh-TW" sz="40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40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駟</a:t>
            </a:r>
            <a:r>
              <a:rPr lang="en-US" altLang="zh-TW" sz="40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    </a:t>
            </a:r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生意滔滔  </a:t>
            </a:r>
            <a:r>
              <a:rPr lang="en-US" altLang="zh-TW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髹</a:t>
            </a:r>
            <a:r>
              <a:rPr lang="en-US" altLang="zh-TW" sz="40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40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休</a:t>
            </a:r>
            <a:r>
              <a:rPr lang="en-US" altLang="zh-TW" sz="40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en-US" altLang="zh-TW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en-US" altLang="zh-TW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 </a:t>
            </a:r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肅穆</a:t>
            </a:r>
            <a:r>
              <a:rPr lang="en-US" altLang="zh-TW" sz="40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CN" altLang="en-US" sz="40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目</a:t>
            </a:r>
            <a:r>
              <a:rPr lang="en-US" altLang="zh-TW" sz="40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斑駁     </a:t>
            </a:r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巍峨</a:t>
            </a:r>
            <a:r>
              <a:rPr lang="zh-CN" altLang="en-US" sz="40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（危俄）</a:t>
            </a:r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昂首</a:t>
            </a:r>
            <a:r>
              <a:rPr lang="en-US" altLang="zh-TW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     </a:t>
            </a:r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沉</a:t>
            </a:r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浸</a:t>
            </a:r>
            <a:endParaRPr lang="zh-HK" altLang="en-US" sz="4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51299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635512" y="371061"/>
            <a:ext cx="989937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6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生詞</a:t>
            </a:r>
            <a:r>
              <a:rPr lang="zh-CN" altLang="en-US" sz="6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（</a:t>
            </a:r>
            <a:r>
              <a:rPr lang="en-US" altLang="zh-CN" sz="66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11</a:t>
            </a:r>
            <a:r>
              <a:rPr lang="zh-CN" altLang="en-US" sz="66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個</a:t>
            </a:r>
            <a:r>
              <a:rPr lang="zh-CN" altLang="en-US" sz="6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）</a:t>
            </a:r>
            <a:r>
              <a:rPr lang="en-US" altLang="zh-TW" sz="6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endParaRPr lang="zh-HK" altLang="en-US" sz="6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311429" y="1583635"/>
            <a:ext cx="11668540" cy="286232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FFC00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矗</a:t>
            </a:r>
            <a:r>
              <a:rPr lang="en-US" altLang="zh-TW" sz="40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40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束</a:t>
            </a:r>
            <a:r>
              <a:rPr lang="en-US" altLang="zh-TW" sz="40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立    探看      門庭若市</a:t>
            </a:r>
            <a:r>
              <a:rPr lang="en-US" altLang="zh-TW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 </a:t>
            </a:r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小巧 </a:t>
            </a:r>
            <a:endParaRPr lang="en-US" altLang="zh-TW" sz="40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樸實        喧鬧    </a:t>
            </a:r>
            <a:r>
              <a:rPr lang="en-US" altLang="zh-TW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陳舊         消逝     </a:t>
            </a:r>
            <a:endParaRPr lang="en-US" altLang="zh-TW" sz="40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褪去        餘暉      歸途      </a:t>
            </a:r>
            <a:endParaRPr lang="zh-HK" altLang="en-US" sz="4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74249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462730" y="1598875"/>
            <a:ext cx="7964557" cy="4616648"/>
          </a:xfrm>
          <a:prstGeom prst="rect">
            <a:avLst/>
          </a:prstGeom>
          <a:ln w="38100">
            <a:noFill/>
            <a:prstDash val="sysDot"/>
          </a:ln>
        </p:spPr>
        <p:txBody>
          <a:bodyPr wrap="square">
            <a:spAutoFit/>
          </a:bodyPr>
          <a:lstStyle/>
          <a:p>
            <a:pPr marL="30480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5400" b="0" i="0" u="none" strike="noStrike" kern="1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    </a:t>
            </a:r>
            <a:r>
              <a:rPr kumimoji="0" lang="zh-CN" altLang="en-US" sz="5400" b="0" i="0" u="none" strike="noStrike" kern="1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自學任務</a:t>
            </a:r>
            <a:r>
              <a:rPr kumimoji="0" lang="en-US" altLang="zh-TW" sz="5400" b="0" i="0" u="none" strike="noStrike" kern="1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:</a:t>
            </a:r>
          </a:p>
          <a:p>
            <a:pPr marL="30480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zh-HK" sz="40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4000" b="0" i="0" u="none" strike="noStrike" kern="1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1.</a:t>
            </a:r>
            <a:r>
              <a:rPr kumimoji="0" lang="zh-TW" altLang="en-US" sz="4000" b="0" i="0" u="none" strike="noStrike" kern="1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默讀第</a:t>
            </a:r>
            <a:r>
              <a:rPr kumimoji="0" lang="zh-CN" altLang="en-US" sz="4000" b="0" i="0" u="none" strike="noStrike" kern="1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一</a:t>
            </a:r>
            <a:r>
              <a:rPr kumimoji="0" lang="zh-TW" altLang="en-US" sz="4000" b="0" i="0" u="none" strike="noStrike" kern="1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段</a:t>
            </a:r>
            <a:r>
              <a:rPr kumimoji="0" lang="zh-HK" altLang="zh-HK" sz="4000" b="0" i="0" u="none" strike="noStrike" kern="1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。</a:t>
            </a:r>
            <a:endParaRPr kumimoji="0" lang="zh-TW" altLang="zh-HK" sz="40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4000" b="0" i="0" u="none" strike="noStrike" kern="1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2.</a:t>
            </a:r>
            <a:r>
              <a:rPr kumimoji="0" lang="zh-CN" altLang="en-US" sz="4000" b="0" i="0" u="none" strike="noStrike" kern="1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思考以下問題：</a:t>
            </a:r>
            <a:endParaRPr kumimoji="0" lang="en-US" altLang="zh-CN" sz="4000" b="0" i="0" u="none" strike="noStrike" kern="1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  <a:p>
            <a:pPr lvl="0" algn="just"/>
            <a:r>
              <a:rPr lang="en-US" altLang="zh-TW" sz="4000" kern="100" dirty="0" smtClean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</a:t>
            </a:r>
            <a:r>
              <a:rPr lang="zh-TW" altLang="en-US" sz="4000" u="sng" kern="100" dirty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議事亭前地</a:t>
            </a:r>
            <a:r>
              <a:rPr lang="zh-TW" altLang="en-US" sz="4000" kern="100" dirty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還有哪些別稱</a:t>
            </a:r>
            <a:r>
              <a:rPr lang="en-US" altLang="zh-TW" sz="4000" kern="100" dirty="0" smtClean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?</a:t>
            </a:r>
          </a:p>
          <a:p>
            <a:pPr lvl="0" algn="just"/>
            <a:r>
              <a:rPr lang="en-US" altLang="zh-TW" sz="4000" kern="100" dirty="0" smtClean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</a:t>
            </a:r>
            <a:r>
              <a:rPr lang="zh-TW" altLang="en-US" sz="4000" kern="100" dirty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何謂</a:t>
            </a:r>
            <a:r>
              <a:rPr lang="zh-TW" altLang="en-US" sz="4000" u="sng" kern="100" dirty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澳門歷史城區</a:t>
            </a:r>
            <a:r>
              <a:rPr lang="en-US" altLang="zh-TW" sz="4000" kern="100" dirty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?</a:t>
            </a: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zh-TW" altLang="zh-HK" sz="40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118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/>
          <p:cNvSpPr txBox="1"/>
          <p:nvPr/>
        </p:nvSpPr>
        <p:spPr>
          <a:xfrm>
            <a:off x="1753543" y="373098"/>
            <a:ext cx="85413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5400" u="sng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議事亭前地</a:t>
            </a:r>
            <a:r>
              <a:rPr lang="zh-TW" altLang="en-US" sz="5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還有哪些別稱</a:t>
            </a:r>
            <a:r>
              <a:rPr lang="en-US" altLang="zh-TW" sz="5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  <a:endParaRPr lang="zh-TW" altLang="en-US" sz="5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8883" y="1329276"/>
            <a:ext cx="6565359" cy="55287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9414183" y="4093638"/>
            <a:ext cx="25339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b="1" u="sng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噴水池</a:t>
            </a:r>
            <a:endParaRPr lang="zh-TW" altLang="en-US" sz="54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19914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695894" y="490883"/>
            <a:ext cx="541686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800" kern="100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何謂</a:t>
            </a:r>
            <a:r>
              <a:rPr lang="zh-TW" altLang="en-US" sz="4800" u="sng" kern="100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澳門歷史城區</a:t>
            </a:r>
            <a:r>
              <a:rPr lang="en-US" altLang="zh-TW" sz="4800" kern="100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  <a:endParaRPr lang="zh-HK" altLang="en-US" sz="4800" dirty="0">
              <a:solidFill>
                <a:srgbClr val="0000FF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523077" y="1544431"/>
            <a:ext cx="1070151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600" kern="1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即</a:t>
            </a:r>
            <a:r>
              <a:rPr lang="zh-CN" altLang="en-US" sz="3600" u="sng" kern="1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澳門</a:t>
            </a:r>
            <a:r>
              <a:rPr lang="zh-CN" altLang="en-US" sz="3600" kern="1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歷史建築群</a:t>
            </a:r>
            <a:r>
              <a:rPr lang="zh-TW" altLang="en-US" sz="3600" kern="1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r>
              <a:rPr lang="zh-CN" altLang="en-US" sz="3600" kern="1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是由</a:t>
            </a:r>
            <a:r>
              <a:rPr lang="en-US" altLang="zh-CN" sz="3600" kern="1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22</a:t>
            </a:r>
            <a:r>
              <a:rPr lang="zh-CN" altLang="en-US" sz="3600" kern="1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座</a:t>
            </a:r>
            <a:r>
              <a:rPr lang="zh-CN" altLang="en-US" sz="3600" kern="1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位於</a:t>
            </a:r>
            <a:r>
              <a:rPr lang="zh-CN" altLang="en-US" sz="3600" u="sng" kern="1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澳門半島</a:t>
            </a:r>
            <a:r>
              <a:rPr lang="zh-CN" altLang="en-US" sz="3600" kern="1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區域的</a:t>
            </a:r>
            <a:r>
              <a:rPr lang="zh-CN" altLang="en-US" sz="3600" kern="1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建築物</a:t>
            </a:r>
            <a:r>
              <a:rPr lang="zh-CN" altLang="en-US" sz="3600" kern="1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和相鄰的</a:t>
            </a:r>
            <a:r>
              <a:rPr lang="en-US" altLang="zh-CN" sz="3600" kern="1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8</a:t>
            </a:r>
            <a:r>
              <a:rPr lang="zh-CN" altLang="en-US" sz="3600" kern="1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塊前地</a:t>
            </a:r>
            <a:r>
              <a:rPr lang="zh-CN" altLang="en-US" sz="3600" kern="1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所組成、以舊城區為核心的歷史街區。</a:t>
            </a:r>
            <a:endParaRPr lang="en-US" altLang="zh-CN" sz="3600" kern="100" dirty="0" smtClean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CN" sz="3600" kern="100" dirty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CN" altLang="en-US" sz="3600" kern="1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在第</a:t>
            </a:r>
            <a:r>
              <a:rPr lang="en-US" altLang="zh-CN" sz="3600" kern="1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29</a:t>
            </a:r>
            <a:r>
              <a:rPr lang="zh-CN" altLang="en-US" sz="3600" kern="1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屆聯合國教科文組織的</a:t>
            </a:r>
            <a:r>
              <a:rPr lang="en-US" altLang="zh-CN" sz="3600" kern="1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2005</a:t>
            </a:r>
            <a:r>
              <a:rPr lang="zh-CN" altLang="en-US" sz="3600" kern="1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en-US" altLang="zh-CN" sz="3600" kern="1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7</a:t>
            </a:r>
            <a:r>
              <a:rPr lang="zh-CN" altLang="en-US" sz="3600" kern="1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CN" sz="3600" kern="1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15</a:t>
            </a:r>
            <a:r>
              <a:rPr lang="zh-CN" altLang="en-US" sz="3600" kern="1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日</a:t>
            </a:r>
            <a:r>
              <a:rPr lang="zh-CN" altLang="en-US" sz="3600" kern="1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世界遺產委員會會議上，獲得</a:t>
            </a:r>
            <a:r>
              <a:rPr lang="en-US" altLang="zh-CN" sz="3600" kern="1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21</a:t>
            </a:r>
            <a:r>
              <a:rPr lang="zh-CN" altLang="en-US" sz="3600" kern="1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個成員國全體一致通過，正式被列入</a:t>
            </a:r>
            <a:r>
              <a:rPr lang="en-US" altLang="zh-CN" sz="3600" kern="1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《</a:t>
            </a:r>
            <a:r>
              <a:rPr lang="zh-CN" altLang="en-US" sz="3600" kern="1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世界文化遺產名錄</a:t>
            </a:r>
            <a:r>
              <a:rPr lang="en-US" altLang="zh-CN" sz="3600" kern="1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》</a:t>
            </a:r>
            <a:r>
              <a:rPr lang="zh-CN" altLang="en-US" sz="3600" kern="1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，為</a:t>
            </a:r>
            <a:r>
              <a:rPr lang="zh-CN" altLang="en-US" sz="3600" kern="1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中國第</a:t>
            </a:r>
            <a:r>
              <a:rPr lang="en-US" altLang="zh-CN" sz="3600" kern="1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31</a:t>
            </a:r>
            <a:r>
              <a:rPr lang="zh-CN" altLang="en-US" sz="3600" kern="1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處世界遺產</a:t>
            </a:r>
            <a:r>
              <a:rPr lang="zh-CN" altLang="en-US" sz="3600" kern="1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zh-HK" altLang="en-US" sz="3600" dirty="0"/>
          </a:p>
        </p:txBody>
      </p:sp>
    </p:spTree>
    <p:extLst>
      <p:ext uri="{BB962C8B-B14F-4D97-AF65-F5344CB8AC3E}">
        <p14:creationId xmlns:p14="http://schemas.microsoft.com/office/powerpoint/2010/main" val="2542848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4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8474" y="5226551"/>
            <a:ext cx="325755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3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50" y="5253847"/>
            <a:ext cx="21717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 descr="相關圖片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5260" y="-179195"/>
            <a:ext cx="6496740" cy="7452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三街會館 (關帝廟)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25755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何東圖書館大樓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74" y="1828800"/>
            <a:ext cx="21717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何東圖書館大樓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1700" y="1828800"/>
            <a:ext cx="21717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聖奧斯定教堂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4" y="3657600"/>
            <a:ext cx="21717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1" name="Picture 1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3000" y="30706"/>
            <a:ext cx="21717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2" name="Picture 1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7150" y="3657600"/>
            <a:ext cx="21717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1249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1287</TotalTime>
  <Words>1051</Words>
  <Application>Microsoft Office PowerPoint</Application>
  <PresentationFormat>寬螢幕</PresentationFormat>
  <Paragraphs>149</Paragraphs>
  <Slides>33</Slides>
  <Notes>0</Notes>
  <HiddenSlides>0</HiddenSlides>
  <MMClips>2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2</vt:i4>
      </vt:variant>
      <vt:variant>
        <vt:lpstr>投影片標題</vt:lpstr>
      </vt:variant>
      <vt:variant>
        <vt:i4>33</vt:i4>
      </vt:variant>
    </vt:vector>
  </HeadingPairs>
  <TitlesOfParts>
    <vt:vector size="43" baseType="lpstr">
      <vt:lpstr>SimSun</vt:lpstr>
      <vt:lpstr>新細明體</vt:lpstr>
      <vt:lpstr>標楷體</vt:lpstr>
      <vt:lpstr>Arial</vt:lpstr>
      <vt:lpstr>Calibri</vt:lpstr>
      <vt:lpstr>Calibri Light</vt:lpstr>
      <vt:lpstr>Times New Roman</vt:lpstr>
      <vt:lpstr>Wingdings</vt:lpstr>
      <vt:lpstr>Office 佈景主題</vt:lpstr>
      <vt:lpstr>Office Theme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IokCheng Cheong</dc:creator>
  <cp:lastModifiedBy>sf-teacher</cp:lastModifiedBy>
  <cp:revision>78</cp:revision>
  <dcterms:created xsi:type="dcterms:W3CDTF">2017-04-22T07:10:47Z</dcterms:created>
  <dcterms:modified xsi:type="dcterms:W3CDTF">2020-03-09T11:08:56Z</dcterms:modified>
</cp:coreProperties>
</file>