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256" r:id="rId4"/>
    <p:sldId id="257" r:id="rId5"/>
    <p:sldId id="263" r:id="rId6"/>
    <p:sldId id="267" r:id="rId7"/>
    <p:sldId id="319" r:id="rId8"/>
    <p:sldId id="269" r:id="rId9"/>
    <p:sldId id="297" r:id="rId10"/>
    <p:sldId id="258" r:id="rId11"/>
    <p:sldId id="312" r:id="rId12"/>
    <p:sldId id="318" r:id="rId13"/>
    <p:sldId id="277" r:id="rId14"/>
    <p:sldId id="279" r:id="rId15"/>
    <p:sldId id="282" r:id="rId16"/>
    <p:sldId id="322" r:id="rId17"/>
    <p:sldId id="325" r:id="rId18"/>
    <p:sldId id="329" r:id="rId19"/>
    <p:sldId id="331" r:id="rId20"/>
    <p:sldId id="333" r:id="rId21"/>
    <p:sldId id="335" r:id="rId22"/>
    <p:sldId id="336" r:id="rId23"/>
    <p:sldId id="339" r:id="rId24"/>
    <p:sldId id="340" r:id="rId25"/>
    <p:sldId id="341" r:id="rId26"/>
    <p:sldId id="323" r:id="rId27"/>
    <p:sldId id="261" r:id="rId28"/>
    <p:sldId id="324" r:id="rId29"/>
    <p:sldId id="290" r:id="rId30"/>
    <p:sldId id="344" r:id="rId31"/>
    <p:sldId id="345" r:id="rId32"/>
    <p:sldId id="351" r:id="rId33"/>
    <p:sldId id="352" r:id="rId34"/>
    <p:sldId id="353" r:id="rId35"/>
    <p:sldId id="307" r:id="rId36"/>
    <p:sldId id="354" r:id="rId37"/>
    <p:sldId id="262" r:id="rId38"/>
    <p:sldId id="291" r:id="rId39"/>
    <p:sldId id="317" r:id="rId40"/>
    <p:sldId id="272" r:id="rId41"/>
    <p:sldId id="296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70" d="100"/>
          <a:sy n="70" d="100"/>
        </p:scale>
        <p:origin x="1344" y="66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7CE3-688A-4411-8AFF-E788E4427522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3A3AD-4F42-4647-9652-6B95A9FF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41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A3AD-4F42-4647-9652-6B95A9FF7C2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09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A3AD-4F42-4647-9652-6B95A9FF7C2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29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92CF792-97CC-4DC0-B76D-3F179A5FEBEE}" type="slidenum">
              <a:rPr lang="en-US" altLang="zh-TW">
                <a:solidFill>
                  <a:prstClr val="black"/>
                </a:solidFill>
              </a:rPr>
              <a:pPr eaLnBrk="1" hangingPunct="1"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288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6154544-9D3B-44B7-B82B-CB42F52F3400}" type="slidenum">
              <a:rPr lang="en-US" altLang="zh-TW">
                <a:solidFill>
                  <a:prstClr val="black"/>
                </a:solidFill>
              </a:rPr>
              <a:pPr eaLnBrk="1" hangingPunct="1"/>
              <a:t>31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17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9A3E7E4-349B-4D19-A868-FCE2EF2A73CB}" type="slidenum">
              <a:rPr lang="en-US" altLang="zh-TW">
                <a:solidFill>
                  <a:prstClr val="black"/>
                </a:solidFill>
              </a:rPr>
              <a:pPr eaLnBrk="1" hangingPunct="1"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65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3A3AD-4F42-4647-9652-6B95A9FF7C22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8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C504-5747-4F1E-8B4A-F04FE67EBE37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879AD-6C2E-48FD-A2F9-4E9E29E4E6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96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0880-B120-400C-AFE8-BD0BF42CBE58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6D63F-A1E0-46FD-BA67-A96FB2F108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35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187A-F8C1-4C9E-97B3-D567EEB733F2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F500-5E92-4E36-81C2-AB59A3812F4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8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65DE-AE98-4588-9272-5FA23A8E621A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F858A-18DA-4DA9-B070-D5AA4F41AD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53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9139-00C4-491C-A634-E94BF7C1292C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6626-6D16-4442-9E05-819A1BC82B5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92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EAF0-9A74-4695-B1C3-7B4DEEA63182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ADB86-721B-40F1-8D82-117500C7408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363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631F-DD5A-45C1-B685-D33DE2EADF16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3AB5-CC48-4CCB-8549-301FDFDB652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51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B6CF-C60F-4BAB-BD5B-D5A236814AC3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F623B-44FE-4026-B24F-A6D4FD9987E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96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399E-2109-4FA5-A08E-B9F20DF21B75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8FA1-FE29-4B0E-A923-2AB7B0031E1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51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7D1E-3B3D-4BF0-84C2-B58A616C0907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73DEB-428C-4F06-96FE-9B0D6FBF89B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57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2E5D-4789-4C7E-AF07-758A0BA133E8}" type="datetimeFigureOut">
              <a:rPr lang="zh-TW" altLang="en-US"/>
              <a:pPr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548FE-A543-4C69-A33E-94F87359F1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58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4737-AFF6-4583-B4C4-007E1C3905E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76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5E52-1A96-4FEA-94B8-3759E482D3D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24697-037F-47C7-9691-F188022CE40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8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763CC-33E0-4113-B9DF-D0CCB91B566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44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5115F-EE23-4293-BCD9-58C2538BF10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44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906AC-2E1F-4451-B684-BC90270364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53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36AA9-CD23-4C60-8E1B-A96D54557EF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3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13DD7-C5B4-47A6-8C2A-21EF1F40A34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16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B2CCA-DCF1-44C1-ACC2-4F4B5E103AF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2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190BB-61D7-42A1-B0F5-B8F4B0961E0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5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72154-FB58-425E-94CF-F7E14889557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42568-6E1F-4128-8C92-118E08DFACD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3B57E-A08B-430A-8998-85DE28D33CAB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BE6483-4C53-4869-B5FA-2FA5D0794D0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8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新細明體" charset="0"/>
          <a:cs typeface="新細明體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CCCE81-388D-4912-B941-490430937BFD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AxG5nOPJu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8" descr="红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20038">
            <a:off x="4719088" y="5175820"/>
            <a:ext cx="4810001" cy="2793320"/>
          </a:xfrm>
          <a:prstGeom prst="rect">
            <a:avLst/>
          </a:prstGeom>
        </p:spPr>
      </p:pic>
      <p:pic>
        <p:nvPicPr>
          <p:cNvPr id="18" name="图片 19" descr="bo2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 rot="10800000">
            <a:off x="5292080" y="-1539553"/>
            <a:ext cx="5075015" cy="36071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5976664" cy="1527932"/>
          </a:xfrm>
        </p:spPr>
        <p:txBody>
          <a:bodyPr>
            <a:noAutofit/>
          </a:bodyPr>
          <a:lstStyle/>
          <a:p>
            <a:r>
              <a:rPr lang="en-US" altLang="zh-TW" sz="6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6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一</a:t>
            </a:r>
            <a:r>
              <a:rPr lang="zh-TW" altLang="en-US" sz="6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鳴驚人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6675" y="3595920"/>
            <a:ext cx="6400800" cy="1752600"/>
          </a:xfrm>
        </p:spPr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西漢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司</a:t>
            </a:r>
            <a:r>
              <a:rPr lang="zh-TW" altLang="en-US" u="sng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馬遷</a:t>
            </a:r>
          </a:p>
        </p:txBody>
      </p:sp>
      <p:grpSp>
        <p:nvGrpSpPr>
          <p:cNvPr id="13" name="组合 10">
            <a:extLst>
              <a:ext uri="{FF2B5EF4-FFF2-40B4-BE49-F238E27FC236}">
                <a16:creationId xmlns="" xmlns:a16="http://schemas.microsoft.com/office/drawing/2014/main" id="{E115B99E-88BB-4BE2-B0AC-286AB3059E8B}"/>
              </a:ext>
            </a:extLst>
          </p:cNvPr>
          <p:cNvGrpSpPr/>
          <p:nvPr/>
        </p:nvGrpSpPr>
        <p:grpSpPr>
          <a:xfrm>
            <a:off x="827584" y="188640"/>
            <a:ext cx="8316416" cy="6255891"/>
            <a:chOff x="2553670" y="86321"/>
            <a:chExt cx="8316416" cy="6255891"/>
          </a:xfrm>
        </p:grpSpPr>
        <p:pic>
          <p:nvPicPr>
            <p:cNvPr id="14" name="图片 5" descr="鹤-01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152" y="3893627"/>
              <a:ext cx="2763934" cy="2448585"/>
            </a:xfrm>
            <a:prstGeom prst="rect">
              <a:avLst/>
            </a:prstGeom>
          </p:spPr>
        </p:pic>
        <p:pic>
          <p:nvPicPr>
            <p:cNvPr id="15" name="图片 8" descr="鹤-01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3670" y="2894633"/>
              <a:ext cx="1344491" cy="1191092"/>
            </a:xfrm>
            <a:prstGeom prst="rect">
              <a:avLst/>
            </a:prstGeom>
          </p:spPr>
        </p:pic>
        <p:pic>
          <p:nvPicPr>
            <p:cNvPr id="16" name="图片 25" descr="鹤-01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4110" y="86321"/>
              <a:ext cx="1748750" cy="1549227"/>
            </a:xfrm>
            <a:prstGeom prst="rect">
              <a:avLst/>
            </a:prstGeom>
          </p:spPr>
        </p:pic>
      </p:grpSp>
      <p:pic>
        <p:nvPicPr>
          <p:cNvPr id="17" name="图片 7" descr="bo2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44" t="22191" r="30019" b="25210"/>
          <a:stretch/>
        </p:blipFill>
        <p:spPr>
          <a:xfrm>
            <a:off x="-612576" y="4581128"/>
            <a:ext cx="5075015" cy="3607163"/>
          </a:xfrm>
          <a:prstGeom prst="rect">
            <a:avLst/>
          </a:prstGeom>
        </p:spPr>
      </p:pic>
      <p:pic>
        <p:nvPicPr>
          <p:cNvPr id="19" name="图片 17" descr="红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" y="548680"/>
            <a:ext cx="4810001" cy="27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2592" y="2492896"/>
            <a:ext cx="4258816" cy="16561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6432">
            <a:off x="580991" y="4072218"/>
            <a:ext cx="2673336" cy="26733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6445" flipH="1">
            <a:off x="6032368" y="4013581"/>
            <a:ext cx="2673336" cy="267333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="" xmlns:a16="http://schemas.microsoft.com/office/drawing/2014/main" id="{03670709-AEC8-407C-8828-7F3EAE55E28A}"/>
              </a:ext>
            </a:extLst>
          </p:cNvPr>
          <p:cNvSpPr txBox="1">
            <a:spLocks/>
          </p:cNvSpPr>
          <p:nvPr/>
        </p:nvSpPr>
        <p:spPr>
          <a:xfrm>
            <a:off x="133692" y="116632"/>
            <a:ext cx="9011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之時，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隱，好為淫樂長夜之飲。</a:t>
            </a:r>
          </a:p>
        </p:txBody>
      </p:sp>
      <p:sp>
        <p:nvSpPr>
          <p:cNvPr id="9" name="書卷 (垂直) 3">
            <a:extLst>
              <a:ext uri="{FF2B5EF4-FFF2-40B4-BE49-F238E27FC236}">
                <a16:creationId xmlns="" xmlns:a16="http://schemas.microsoft.com/office/drawing/2014/main" id="{BEBA1DA7-0D7D-4C83-9474-D4B66A3540CF}"/>
              </a:ext>
            </a:extLst>
          </p:cNvPr>
          <p:cNvSpPr/>
          <p:nvPr/>
        </p:nvSpPr>
        <p:spPr>
          <a:xfrm>
            <a:off x="323528" y="1628800"/>
            <a:ext cx="8208912" cy="17281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你認為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喜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字的意思是：❶喜悅   ❷喜歡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1B14FE2C-6101-401A-9F4C-A62964D8DD44}"/>
              </a:ext>
            </a:extLst>
          </p:cNvPr>
          <p:cNvSpPr/>
          <p:nvPr/>
        </p:nvSpPr>
        <p:spPr>
          <a:xfrm>
            <a:off x="6444208" y="2060848"/>
            <a:ext cx="1800200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5">
            <a:extLst>
              <a:ext uri="{FF2B5EF4-FFF2-40B4-BE49-F238E27FC236}">
                <a16:creationId xmlns="" xmlns:a16="http://schemas.microsoft.com/office/drawing/2014/main" id="{7B719873-E437-41A5-AC22-B2BBD3E87E5C}"/>
              </a:ext>
            </a:extLst>
          </p:cNvPr>
          <p:cNvSpPr/>
          <p:nvPr/>
        </p:nvSpPr>
        <p:spPr>
          <a:xfrm>
            <a:off x="899592" y="3645024"/>
            <a:ext cx="5112568" cy="2016224"/>
          </a:xfrm>
          <a:prstGeom prst="wedgeRoundRectCallout">
            <a:avLst>
              <a:gd name="adj1" fmla="val 58503"/>
              <a:gd name="adj2" fmla="val 378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齊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威王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當國君的時候，喜歡聽一些拐彎抹角、近似謎語之類的話，他無節制地一天到晚飲酒。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12" name="Picture 4" descr="「比卡超」的圖片搜尋結果">
            <a:extLst>
              <a:ext uri="{FF2B5EF4-FFF2-40B4-BE49-F238E27FC236}">
                <a16:creationId xmlns="" xmlns:a16="http://schemas.microsoft.com/office/drawing/2014/main" id="{96B58401-0B09-4996-8226-4DBCC4CF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31F249A6-FBDC-4BDC-9D7B-1FF523332ADE}"/>
              </a:ext>
            </a:extLst>
          </p:cNvPr>
          <p:cNvSpPr/>
          <p:nvPr/>
        </p:nvSpPr>
        <p:spPr>
          <a:xfrm>
            <a:off x="683568" y="1700808"/>
            <a:ext cx="2592288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單音節詞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5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沉湎不治，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政卿大夫。百官荒亂，諸侯並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侵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4" name="書卷 (垂直) 3"/>
          <p:cNvSpPr/>
          <p:nvPr/>
        </p:nvSpPr>
        <p:spPr>
          <a:xfrm>
            <a:off x="467544" y="1700578"/>
            <a:ext cx="8208912" cy="172819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你認為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委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字的意思是：❶委屈   ❷委託</a:t>
            </a:r>
          </a:p>
        </p:txBody>
      </p:sp>
      <p:sp>
        <p:nvSpPr>
          <p:cNvPr id="5" name="橢圓 4"/>
          <p:cNvSpPr/>
          <p:nvPr/>
        </p:nvSpPr>
        <p:spPr>
          <a:xfrm>
            <a:off x="6372200" y="2132856"/>
            <a:ext cx="1800200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書卷 (垂直) 5"/>
          <p:cNvSpPr/>
          <p:nvPr/>
        </p:nvSpPr>
        <p:spPr>
          <a:xfrm>
            <a:off x="395536" y="1700808"/>
            <a:ext cx="8208912" cy="17281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你認為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侵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字的意思是：❶侵略   ❷侵蝕</a:t>
            </a:r>
          </a:p>
        </p:txBody>
      </p:sp>
      <p:sp>
        <p:nvSpPr>
          <p:cNvPr id="7" name="橢圓 6"/>
          <p:cNvSpPr/>
          <p:nvPr/>
        </p:nvSpPr>
        <p:spPr>
          <a:xfrm>
            <a:off x="5004048" y="2132856"/>
            <a:ext cx="1512168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683568" y="3573016"/>
            <a:ext cx="5544616" cy="2016224"/>
          </a:xfrm>
          <a:prstGeom prst="wedgeRoundRectCallout">
            <a:avLst>
              <a:gd name="adj1" fmla="val 58503"/>
              <a:gd name="adj2" fmla="val 378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沉迷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享樂，不理朝政，把國家全都交給大臣去辦。幾年下來，百官都荒廢政務，國家一片混亂。其他諸侯一起侵略齊國。</a:t>
            </a:r>
          </a:p>
          <a:p>
            <a:pPr algn="ctr"/>
            <a:endParaRPr lang="zh-TW" altLang="en-US" dirty="0"/>
          </a:p>
        </p:txBody>
      </p:sp>
      <p:pic>
        <p:nvPicPr>
          <p:cNvPr id="9" name="Picture 4" descr="「比卡超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1F249A6-FBDC-4BDC-9D7B-1FF523332ADE}"/>
              </a:ext>
            </a:extLst>
          </p:cNvPr>
          <p:cNvSpPr/>
          <p:nvPr/>
        </p:nvSpPr>
        <p:spPr>
          <a:xfrm>
            <a:off x="755576" y="1772816"/>
            <a:ext cx="2592288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單音節詞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1" animBg="1"/>
      <p:bldP spid="7" grpId="2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你知道甚麼是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諸侯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嗎？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100" y1="5372" x2="58874" y2="31818"/>
                        <a14:foregroundMark x1="13853" y1="35537" x2="13853" y2="35537"/>
                        <a14:foregroundMark x1="9091" y1="37190" x2="9091" y2="37190"/>
                        <a14:foregroundMark x1="9524" y1="41322" x2="9524" y2="41322"/>
                        <a14:foregroundMark x1="17316" y1="35950" x2="17316" y2="35950"/>
                        <a14:foregroundMark x1="47619" y1="91736" x2="47619" y2="91736"/>
                        <a14:foregroundMark x1="56710" y1="90083" x2="25108" y2="88843"/>
                        <a14:foregroundMark x1="29870" y1="90909" x2="21212" y2="89256"/>
                        <a14:foregroundMark x1="25108" y1="91736" x2="21645" y2="89256"/>
                        <a14:foregroundMark x1="22944" y1="91322" x2="20346" y2="89256"/>
                        <a14:foregroundMark x1="24675" y1="86777" x2="20346" y2="87190"/>
                        <a14:foregroundMark x1="55844" y1="85124" x2="63203" y2="87190"/>
                        <a14:foregroundMark x1="63203" y1="89256" x2="51515" y2="93388"/>
                        <a14:foregroundMark x1="55844" y1="93388" x2="62338" y2="91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3920" y="2846581"/>
            <a:ext cx="3528392" cy="3696411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3863959" y="1484784"/>
            <a:ext cx="4846681" cy="2952328"/>
          </a:xfrm>
          <a:prstGeom prst="wedgeRoundRectCallout">
            <a:avLst>
              <a:gd name="adj1" fmla="val -60103"/>
              <a:gd name="adj2" fmla="val 3810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國君將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土地和連同人民，分別授予王族、功臣和貴族，讓他們建立自己的領地，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保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衛王室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，他們就被稱為諸侯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3851920" y="1484784"/>
            <a:ext cx="4846681" cy="2952328"/>
          </a:xfrm>
          <a:prstGeom prst="wedgeRoundRectCallout">
            <a:avLst>
              <a:gd name="adj1" fmla="val -60103"/>
              <a:gd name="adj2" fmla="val 381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但是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時期的諸侯看見他不理朝政，所以想趁機擴大領土。</a:t>
            </a:r>
          </a:p>
        </p:txBody>
      </p:sp>
    </p:spTree>
    <p:extLst>
      <p:ext uri="{BB962C8B-B14F-4D97-AF65-F5344CB8AC3E}">
        <p14:creationId xmlns:p14="http://schemas.microsoft.com/office/powerpoint/2010/main" val="19189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國且危亡，在於旦暮。左右莫敢諫。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683568" y="3573016"/>
            <a:ext cx="5544616" cy="2016224"/>
          </a:xfrm>
          <a:prstGeom prst="wedgeRoundRectCallout">
            <a:avLst>
              <a:gd name="adj1" fmla="val 58503"/>
              <a:gd name="adj2" fmla="val 378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家將要在旦夕之間滅亡。可是，左右的大臣都不敢規勸，使他改正過失。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5" name="Picture 4" descr="「比卡超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245884" y="1268760"/>
            <a:ext cx="3718604" cy="2232248"/>
            <a:chOff x="5245884" y="1268760"/>
            <a:chExt cx="3718604" cy="2232248"/>
          </a:xfrm>
        </p:grpSpPr>
        <p:sp>
          <p:nvSpPr>
            <p:cNvPr id="6" name="剪去对角的矩形 8">
              <a:extLst>
                <a:ext uri="{FF2B5EF4-FFF2-40B4-BE49-F238E27FC236}">
                  <a16:creationId xmlns="" xmlns:a16="http://schemas.microsoft.com/office/drawing/2014/main" id="{76D8BD12-E4BD-48C7-B512-2F22EB7608ED}"/>
                </a:ext>
              </a:extLst>
            </p:cNvPr>
            <p:cNvSpPr/>
            <p:nvPr/>
          </p:nvSpPr>
          <p:spPr>
            <a:xfrm rot="5400000">
              <a:off x="5989062" y="525582"/>
              <a:ext cx="2232248" cy="3718604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796135" y="1622991"/>
              <a:ext cx="302433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成語小錦囊：</a:t>
              </a:r>
              <a:endParaRPr lang="en-US" altLang="zh-TW" sz="2800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危在旦夕─</a:t>
              </a:r>
              <a:r>
                <a: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形容危險就在眼前。</a:t>
              </a:r>
            </a:p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2592" y="2492896"/>
            <a:ext cx="4258816" cy="16561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6432">
            <a:off x="580991" y="4072218"/>
            <a:ext cx="2673336" cy="26733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6445" flipH="1">
            <a:off x="6032368" y="4013581"/>
            <a:ext cx="2673336" cy="2673336"/>
          </a:xfrm>
          <a:prstGeom prst="rect">
            <a:avLst/>
          </a:prstGeom>
        </p:spPr>
      </p:pic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4BC3EBB9-4387-4144-ACF9-9F7FC7DD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淳于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說之以隱，曰：「國中有大鳥，止王之庭，三年不蜚又不鳴，王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此鳥何也？」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8" name="書卷 (垂直) 5">
            <a:extLst>
              <a:ext uri="{FF2B5EF4-FFF2-40B4-BE49-F238E27FC236}">
                <a16:creationId xmlns="" xmlns:a16="http://schemas.microsoft.com/office/drawing/2014/main" id="{4C36C1E6-58B4-454C-AD6E-0787B7CB6FE4}"/>
              </a:ext>
            </a:extLst>
          </p:cNvPr>
          <p:cNvSpPr/>
          <p:nvPr/>
        </p:nvSpPr>
        <p:spPr>
          <a:xfrm>
            <a:off x="395536" y="2406808"/>
            <a:ext cx="8208912" cy="203030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你認為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字的意思是：❶知識   ❷知道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="" xmlns:a16="http://schemas.microsoft.com/office/drawing/2014/main" id="{7A33AF59-92F5-4A83-A7E0-F5776C3C4973}"/>
              </a:ext>
            </a:extLst>
          </p:cNvPr>
          <p:cNvSpPr/>
          <p:nvPr/>
        </p:nvSpPr>
        <p:spPr>
          <a:xfrm>
            <a:off x="6516216" y="2924944"/>
            <a:ext cx="1800200" cy="1184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圖說文字 7">
            <a:extLst>
              <a:ext uri="{FF2B5EF4-FFF2-40B4-BE49-F238E27FC236}">
                <a16:creationId xmlns="" xmlns:a16="http://schemas.microsoft.com/office/drawing/2014/main" id="{86A3E13D-046D-42AB-9BA2-0578B36A73D9}"/>
              </a:ext>
            </a:extLst>
          </p:cNvPr>
          <p:cNvSpPr/>
          <p:nvPr/>
        </p:nvSpPr>
        <p:spPr>
          <a:xfrm>
            <a:off x="683568" y="3573016"/>
            <a:ext cx="5544616" cy="2376264"/>
          </a:xfrm>
          <a:prstGeom prst="wedgeRoundRectCallout">
            <a:avLst>
              <a:gd name="adj1" fmla="val 60545"/>
              <a:gd name="adj2" fmla="val 209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用隱語的方式勸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說：「我國有一隻大鳥，整天棲息在大王的庭院裏，三年來不飛也不叫，大王知道這隻鳥為甚麼會這樣呢？」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21" name="Picture 4" descr="「比卡超」的圖片搜尋結果">
            <a:extLst>
              <a:ext uri="{FF2B5EF4-FFF2-40B4-BE49-F238E27FC236}">
                <a16:creationId xmlns="" xmlns:a16="http://schemas.microsoft.com/office/drawing/2014/main" id="{8DE3DD38-142F-4BD6-AAB0-149A92BA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向上箭號圖說文字 3">
            <a:extLst>
              <a:ext uri="{FF2B5EF4-FFF2-40B4-BE49-F238E27FC236}">
                <a16:creationId xmlns="" xmlns:a16="http://schemas.microsoft.com/office/drawing/2014/main" id="{8169748F-342D-4B25-8151-0EDCDE71FC00}"/>
              </a:ext>
            </a:extLst>
          </p:cNvPr>
          <p:cNvSpPr/>
          <p:nvPr/>
        </p:nvSpPr>
        <p:spPr>
          <a:xfrm>
            <a:off x="6444208" y="1556792"/>
            <a:ext cx="1440160" cy="1296144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通假字：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D15D6EB2-1378-40A7-B925-382CA651DA5E}"/>
              </a:ext>
            </a:extLst>
          </p:cNvPr>
          <p:cNvSpPr/>
          <p:nvPr/>
        </p:nvSpPr>
        <p:spPr>
          <a:xfrm>
            <a:off x="6876256" y="908720"/>
            <a:ext cx="576064" cy="5760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1F249A6-FBDC-4BDC-9D7B-1FF523332ADE}"/>
              </a:ext>
            </a:extLst>
          </p:cNvPr>
          <p:cNvSpPr/>
          <p:nvPr/>
        </p:nvSpPr>
        <p:spPr>
          <a:xfrm>
            <a:off x="827584" y="2564904"/>
            <a:ext cx="2592288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單音節詞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  <p:bldP spid="23" grpId="1" animBg="1"/>
      <p:bldP spid="24" grpId="0" animBg="1"/>
      <p:bldP spid="24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051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:\完工\教育\教育讀寫教室光盤\背景圖\未命名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0"/>
            <a:ext cx="32035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:\完工\教育\教育讀寫教室光盤\背景圖\未命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08050"/>
            <a:ext cx="781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F:\完工\教育\教育讀寫教室光盤\背景圖\p89f_26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31" y="4322763"/>
            <a:ext cx="298132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2195513" y="1500188"/>
            <a:ext cx="48021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0"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通假字</a:t>
            </a:r>
            <a:endParaRPr lang="en-US" altLang="zh-HK" sz="1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Picture 3" descr="F:\完工\教育\教育讀寫教室光盤\背景圖\未命名5.bmp">
            <a:extLst>
              <a:ext uri="{FF2B5EF4-FFF2-40B4-BE49-F238E27FC236}">
                <a16:creationId xmlns="" xmlns:a16="http://schemas.microsoft.com/office/drawing/2014/main" id="{DE2F1EDD-073F-4147-9932-9A451E23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137" flipH="1">
            <a:off x="1468438" y="3394075"/>
            <a:ext cx="152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="" xmlns:a16="http://schemas.microsoft.com/office/drawing/2014/main" id="{A53F73AB-888A-4517-9DFB-3D6D9E6985C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268413"/>
            <a:ext cx="6646863" cy="2736850"/>
            <a:chOff x="971600" y="1268760"/>
            <a:chExt cx="6646595" cy="2736304"/>
          </a:xfrm>
        </p:grpSpPr>
        <p:sp>
          <p:nvSpPr>
            <p:cNvPr id="25" name="Oval Callout 1">
              <a:extLst>
                <a:ext uri="{FF2B5EF4-FFF2-40B4-BE49-F238E27FC236}">
                  <a16:creationId xmlns="" xmlns:a16="http://schemas.microsoft.com/office/drawing/2014/main" id="{BCA4CED4-2C27-4EE7-A850-697B4202F930}"/>
                </a:ext>
              </a:extLst>
            </p:cNvPr>
            <p:cNvSpPr/>
            <p:nvPr/>
          </p:nvSpPr>
          <p:spPr>
            <a:xfrm>
              <a:off x="971600" y="1268760"/>
              <a:ext cx="6624371" cy="2736304"/>
            </a:xfrm>
            <a:prstGeom prst="wedgeEllipseCallout">
              <a:avLst>
                <a:gd name="adj1" fmla="val 34111"/>
                <a:gd name="adj2" fmla="val 6967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26" name="TextBox 1">
              <a:extLst>
                <a:ext uri="{FF2B5EF4-FFF2-40B4-BE49-F238E27FC236}">
                  <a16:creationId xmlns="" xmlns:a16="http://schemas.microsoft.com/office/drawing/2014/main" id="{E3254F2F-3E29-430E-AFBD-559B30292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95" y="2205024"/>
              <a:ext cx="6286500" cy="7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甚</a:t>
              </a: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麼是</a:t>
              </a:r>
              <a:r>
                <a:rPr kumimoji="0" lang="zh-TW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kumimoji="0" lang="zh-TW" altLang="en-US" sz="4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通假字</a:t>
              </a:r>
              <a:r>
                <a:rPr kumimoji="0" lang="zh-TW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en-US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呢</a:t>
              </a:r>
              <a:r>
                <a:rPr lang="zh-TW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en-US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7" name="Picture 2" descr="F:\完工\教育\教育讀寫教室光盤\小精靈圖\c_know_02.jpg">
            <a:extLst>
              <a:ext uri="{FF2B5EF4-FFF2-40B4-BE49-F238E27FC236}">
                <a16:creationId xmlns="" xmlns:a16="http://schemas.microsoft.com/office/drawing/2014/main" id="{FA991017-6959-43F5-A407-1E1B7B86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0003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73B8DC8F-73E0-4D98-88EE-6FD294CF0EAB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1052513"/>
            <a:ext cx="6594475" cy="3455987"/>
            <a:chOff x="2298700" y="1052513"/>
            <a:chExt cx="6594029" cy="3816350"/>
          </a:xfrm>
        </p:grpSpPr>
        <p:sp>
          <p:nvSpPr>
            <p:cNvPr id="29" name="Rounded Rectangular Callout 2">
              <a:extLst>
                <a:ext uri="{FF2B5EF4-FFF2-40B4-BE49-F238E27FC236}">
                  <a16:creationId xmlns="" xmlns:a16="http://schemas.microsoft.com/office/drawing/2014/main" id="{E20EA0D5-10E9-4346-8549-71D7627845C5}"/>
                </a:ext>
              </a:extLst>
            </p:cNvPr>
            <p:cNvSpPr/>
            <p:nvPr/>
          </p:nvSpPr>
          <p:spPr>
            <a:xfrm>
              <a:off x="2298700" y="1052513"/>
              <a:ext cx="6551170" cy="3816350"/>
            </a:xfrm>
            <a:prstGeom prst="wedgeRoundRectCallout">
              <a:avLst>
                <a:gd name="adj1" fmla="val -41327"/>
                <a:gd name="adj2" fmla="val 62941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1">
              <a:extLst>
                <a:ext uri="{FF2B5EF4-FFF2-40B4-BE49-F238E27FC236}">
                  <a16:creationId xmlns="" xmlns:a16="http://schemas.microsoft.com/office/drawing/2014/main" id="{1F2124FE-7EDA-474D-AE0B-112BAC920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1370768"/>
              <a:ext cx="6192937" cy="309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古人寫作時，把原來的字寫成了另外一個讀音相同或相近的字，這就是「</a:t>
              </a:r>
              <a:r>
                <a:rPr kumimoji="0" lang="zh-TW" altLang="en-US" sz="44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通假字</a:t>
              </a:r>
              <a:r>
                <a:rPr kumimoji="0" lang="zh-TW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」。</a:t>
              </a:r>
            </a:p>
          </p:txBody>
        </p:sp>
      </p:grpSp>
      <p:pic>
        <p:nvPicPr>
          <p:cNvPr id="31" name="Picture 6" descr="F:\完工\教育\教育讀寫教室光盤\背景圖\未命7.bmp">
            <a:extLst>
              <a:ext uri="{FF2B5EF4-FFF2-40B4-BE49-F238E27FC236}">
                <a16:creationId xmlns="" xmlns:a16="http://schemas.microsoft.com/office/drawing/2014/main" id="{78BCD9C1-464F-404D-A772-0E11801D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08050"/>
            <a:ext cx="781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1">
            <a:extLst>
              <a:ext uri="{FF2B5EF4-FFF2-40B4-BE49-F238E27FC236}">
                <a16:creationId xmlns="" xmlns:a16="http://schemas.microsoft.com/office/drawing/2014/main" id="{2A8702B0-4A4F-4811-9D0B-96386AD3B67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268413"/>
            <a:ext cx="6624638" cy="2952750"/>
            <a:chOff x="971600" y="1268761"/>
            <a:chExt cx="6624735" cy="2952327"/>
          </a:xfrm>
        </p:grpSpPr>
        <p:sp>
          <p:nvSpPr>
            <p:cNvPr id="33" name="Oval Callout 12">
              <a:extLst>
                <a:ext uri="{FF2B5EF4-FFF2-40B4-BE49-F238E27FC236}">
                  <a16:creationId xmlns="" xmlns:a16="http://schemas.microsoft.com/office/drawing/2014/main" id="{2CB05466-CF7D-4282-8DC1-C1328529788A}"/>
                </a:ext>
              </a:extLst>
            </p:cNvPr>
            <p:cNvSpPr/>
            <p:nvPr/>
          </p:nvSpPr>
          <p:spPr>
            <a:xfrm>
              <a:off x="971600" y="1268761"/>
              <a:ext cx="6624735" cy="2952327"/>
            </a:xfrm>
            <a:prstGeom prst="wedgeEllipseCallout">
              <a:avLst>
                <a:gd name="adj1" fmla="val 34111"/>
                <a:gd name="adj2" fmla="val 6967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TextBox 2">
              <a:extLst>
                <a:ext uri="{FF2B5EF4-FFF2-40B4-BE49-F238E27FC236}">
                  <a16:creationId xmlns="" xmlns:a16="http://schemas.microsoft.com/office/drawing/2014/main" id="{5D24CD16-0ED4-4BF4-816B-FB0FE8E4A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1628800"/>
              <a:ext cx="4896680" cy="212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我們解釋古文時，</a:t>
              </a:r>
              <a:endParaRPr lang="en-US" altLang="zh-HK" sz="4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可以怎樣理解</a:t>
              </a:r>
              <a:endParaRPr lang="en-US" altLang="zh-HK" sz="4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zh-TW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kumimoji="0" lang="zh-TW" altLang="en-US" sz="440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通假字</a:t>
              </a:r>
              <a:r>
                <a:rPr kumimoji="0" lang="zh-TW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en-US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呢</a:t>
              </a:r>
              <a:r>
                <a:rPr lang="zh-TW" altLang="en-US" sz="440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en-US" altLang="zh-TW" sz="44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4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6147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14313" y="2501900"/>
            <a:ext cx="6661150" cy="3429000"/>
            <a:chOff x="214313" y="2357438"/>
            <a:chExt cx="7000875" cy="342900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214313" y="2357438"/>
              <a:ext cx="7000875" cy="3429000"/>
            </a:xfrm>
            <a:prstGeom prst="wedgeRoundRectCallout">
              <a:avLst>
                <a:gd name="adj1" fmla="val 36588"/>
                <a:gd name="adj2" fmla="val -6718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dirty="0">
                <a:solidFill>
                  <a:srgbClr val="000000"/>
                </a:solidFill>
              </a:endParaRPr>
            </a:p>
          </p:txBody>
        </p:sp>
        <p:sp>
          <p:nvSpPr>
            <p:cNvPr id="6154" name="TextBox 1"/>
            <p:cNvSpPr txBox="1">
              <a:spLocks noChangeArrowheads="1"/>
            </p:cNvSpPr>
            <p:nvPr/>
          </p:nvSpPr>
          <p:spPr bwMode="auto">
            <a:xfrm>
              <a:off x="357801" y="2643188"/>
              <a:ext cx="6840702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en-US" sz="4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可根據</a:t>
              </a:r>
              <a:r>
                <a:rPr kumimoji="1" lang="en-US" altLang="en-US" sz="4400" dirty="0">
                  <a:solidFill>
                    <a:srgbClr val="F79646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上下文的</a:t>
              </a:r>
              <a:r>
                <a:rPr kumimoji="1" lang="zh-TW" altLang="en-US" sz="4400" dirty="0">
                  <a:solidFill>
                    <a:srgbClr val="F79646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意</a:t>
              </a:r>
              <a:r>
                <a:rPr kumimoji="1" lang="en-US" altLang="en-US" sz="4400" dirty="0">
                  <a:solidFill>
                    <a:srgbClr val="F79646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思</a:t>
              </a:r>
              <a:r>
                <a:rPr kumimoji="1" lang="en-US" altLang="en-US" sz="4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，想想哪些字與通假字</a:t>
              </a:r>
              <a:r>
                <a:rPr kumimoji="1" lang="en-US" altLang="en-US" sz="4400" dirty="0">
                  <a:solidFill>
                    <a:srgbClr val="F79646">
                      <a:lumMod val="75000"/>
                    </a:srgbClr>
                  </a:solidFill>
                  <a:latin typeface="標楷體" pitchFamily="65" charset="-120"/>
                  <a:ea typeface="標楷體" pitchFamily="65" charset="-120"/>
                </a:rPr>
                <a:t>讀音相同或相近</a:t>
              </a:r>
              <a:r>
                <a:rPr kumimoji="1" lang="en-US" altLang="en-US" sz="44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，從而把通假字還原成本來的字。</a:t>
              </a:r>
              <a:endParaRPr kumimoji="1" lang="en-US" sz="4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6151" name="Picture 10" descr="c_know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9892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F:\完工\教育\教育讀寫教室光盤\背景圖\未命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139">
            <a:off x="7148513" y="5245100"/>
            <a:ext cx="13763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26B4A6FD-EFB8-46AF-AD85-12940B6C1171}"/>
              </a:ext>
            </a:extLst>
          </p:cNvPr>
          <p:cNvGrpSpPr>
            <a:grpSpLocks/>
          </p:cNvGrpSpPr>
          <p:nvPr/>
        </p:nvGrpSpPr>
        <p:grpSpPr bwMode="auto">
          <a:xfrm>
            <a:off x="1877218" y="2628607"/>
            <a:ext cx="4392613" cy="2096389"/>
            <a:chOff x="1908175" y="1341438"/>
            <a:chExt cx="6048375" cy="1944687"/>
          </a:xfrm>
        </p:grpSpPr>
        <p:sp>
          <p:nvSpPr>
            <p:cNvPr id="18" name="Rounded Rectangular Callout 11">
              <a:extLst>
                <a:ext uri="{FF2B5EF4-FFF2-40B4-BE49-F238E27FC236}">
                  <a16:creationId xmlns="" xmlns:a16="http://schemas.microsoft.com/office/drawing/2014/main" id="{8665F4CF-F5B2-41D7-BBA8-BE1DA2EF023B}"/>
                </a:ext>
              </a:extLst>
            </p:cNvPr>
            <p:cNvSpPr/>
            <p:nvPr/>
          </p:nvSpPr>
          <p:spPr>
            <a:xfrm>
              <a:off x="1908175" y="1341438"/>
              <a:ext cx="6048375" cy="1944687"/>
            </a:xfrm>
            <a:prstGeom prst="wedgeRoundRectCallout">
              <a:avLst>
                <a:gd name="adj1" fmla="val 41645"/>
                <a:gd name="adj2" fmla="val -80921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zh-TW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">
              <a:extLst>
                <a:ext uri="{FF2B5EF4-FFF2-40B4-BE49-F238E27FC236}">
                  <a16:creationId xmlns="" xmlns:a16="http://schemas.microsoft.com/office/drawing/2014/main" id="{4838D242-B0D4-41E0-8071-14D5DB5DF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88" y="1571625"/>
              <a:ext cx="583406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現在我們來看看</a:t>
              </a:r>
              <a:endParaRPr lang="en-US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以下的例子</a:t>
              </a:r>
              <a:r>
                <a:rPr lang="en-US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HK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1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8196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群組 11"/>
          <p:cNvGrpSpPr>
            <a:grpSpLocks/>
          </p:cNvGrpSpPr>
          <p:nvPr/>
        </p:nvGrpSpPr>
        <p:grpSpPr bwMode="auto">
          <a:xfrm>
            <a:off x="71438" y="90488"/>
            <a:ext cx="2663825" cy="981075"/>
            <a:chOff x="467544" y="476672"/>
            <a:chExt cx="2737421" cy="1113123"/>
          </a:xfrm>
        </p:grpSpPr>
        <p:sp>
          <p:nvSpPr>
            <p:cNvPr id="8207" name="Text Box 31"/>
            <p:cNvSpPr txBox="1">
              <a:spLocks noChangeArrowheads="1"/>
            </p:cNvSpPr>
            <p:nvPr/>
          </p:nvSpPr>
          <p:spPr bwMode="auto">
            <a:xfrm>
              <a:off x="1476177" y="610411"/>
              <a:ext cx="1728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學習室</a:t>
              </a:r>
            </a:p>
          </p:txBody>
        </p:sp>
        <p:sp>
          <p:nvSpPr>
            <p:cNvPr id="8208" name="Line 32"/>
            <p:cNvSpPr>
              <a:spLocks noChangeShapeType="1"/>
            </p:cNvSpPr>
            <p:nvPr/>
          </p:nvSpPr>
          <p:spPr bwMode="auto">
            <a:xfrm>
              <a:off x="1404740" y="1412727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209" name="圖片 10" descr="book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1008112" cy="111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4397375" y="2205038"/>
            <a:ext cx="657225" cy="74136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0000"/>
              </a:solidFill>
            </a:endParaRPr>
          </a:p>
        </p:txBody>
      </p:sp>
      <p:grpSp>
        <p:nvGrpSpPr>
          <p:cNvPr id="3" name="群組 20"/>
          <p:cNvGrpSpPr>
            <a:grpSpLocks/>
          </p:cNvGrpSpPr>
          <p:nvPr/>
        </p:nvGrpSpPr>
        <p:grpSpPr bwMode="auto">
          <a:xfrm>
            <a:off x="3563938" y="3068637"/>
            <a:ext cx="2376487" cy="1442589"/>
            <a:chOff x="5857884" y="3286125"/>
            <a:chExt cx="2376487" cy="1442594"/>
          </a:xfrm>
        </p:grpSpPr>
        <p:grpSp>
          <p:nvGrpSpPr>
            <p:cNvPr id="8203" name="Group 9"/>
            <p:cNvGrpSpPr>
              <a:grpSpLocks/>
            </p:cNvGrpSpPr>
            <p:nvPr/>
          </p:nvGrpSpPr>
          <p:grpSpPr bwMode="auto">
            <a:xfrm>
              <a:off x="5857884" y="3790506"/>
              <a:ext cx="2376487" cy="938213"/>
              <a:chOff x="2267744" y="4587041"/>
              <a:chExt cx="2376264" cy="93871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267744" y="4686189"/>
                <a:ext cx="2376264" cy="765417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8206" name="TextBox 4"/>
              <p:cNvSpPr txBox="1">
                <a:spLocks noChangeArrowheads="1"/>
              </p:cNvSpPr>
              <p:nvPr/>
            </p:nvSpPr>
            <p:spPr bwMode="auto">
              <a:xfrm>
                <a:off x="2267744" y="4587041"/>
                <a:ext cx="2300630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 dirty="0" err="1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通假字</a:t>
                </a:r>
                <a:endParaRPr lang="en-US" altLang="zh-HK" sz="55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8" name="向右箭號 21"/>
            <p:cNvSpPr>
              <a:spLocks noChangeArrowheads="1"/>
            </p:cNvSpPr>
            <p:nvPr/>
          </p:nvSpPr>
          <p:spPr bwMode="auto">
            <a:xfrm rot="5400000">
              <a:off x="6750852" y="3393282"/>
              <a:ext cx="571502" cy="35718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8201" name="Picture 22" descr="c_know_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30591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00125" y="1500188"/>
            <a:ext cx="7286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父子有親，君臣有義，夫婦有別，長幼有敘，朋友有信。</a:t>
            </a:r>
            <a:r>
              <a:rPr lang="zh-TW" altLang="ja-JP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HK" sz="44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Group 1">
            <a:extLst>
              <a:ext uri="{FF2B5EF4-FFF2-40B4-BE49-F238E27FC236}">
                <a16:creationId xmlns="" xmlns:a16="http://schemas.microsoft.com/office/drawing/2014/main" id="{C3B3DF77-99B2-4A92-822F-1C79FE9D1BEF}"/>
              </a:ext>
            </a:extLst>
          </p:cNvPr>
          <p:cNvGrpSpPr>
            <a:grpSpLocks/>
          </p:cNvGrpSpPr>
          <p:nvPr/>
        </p:nvGrpSpPr>
        <p:grpSpPr bwMode="auto">
          <a:xfrm>
            <a:off x="61979" y="4536950"/>
            <a:ext cx="4368801" cy="2174875"/>
            <a:chOff x="1143000" y="4643438"/>
            <a:chExt cx="5143500" cy="1571625"/>
          </a:xfrm>
        </p:grpSpPr>
        <p:sp>
          <p:nvSpPr>
            <p:cNvPr id="21" name="圓角矩形 11">
              <a:extLst>
                <a:ext uri="{FF2B5EF4-FFF2-40B4-BE49-F238E27FC236}">
                  <a16:creationId xmlns="" xmlns:a16="http://schemas.microsoft.com/office/drawing/2014/main" id="{B2D77839-B8C6-4BBB-8BD8-9043CD49B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643438"/>
              <a:ext cx="5143500" cy="1571625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EAEAA8AD-8AA3-465F-A912-A9A8C9EF5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8" y="4786313"/>
              <a:ext cx="500062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年長者和年幼者之間有先後尊卑的</a:t>
              </a:r>
              <a:r>
                <a:rPr lang="zh-TW" altLang="en-US" sz="40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次序</a:t>
              </a:r>
              <a:r>
                <a:rPr lang="zh-TW" altLang="en-US" sz="40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grpSp>
        <p:nvGrpSpPr>
          <p:cNvPr id="23" name="群組 24">
            <a:extLst>
              <a:ext uri="{FF2B5EF4-FFF2-40B4-BE49-F238E27FC236}">
                <a16:creationId xmlns="" xmlns:a16="http://schemas.microsoft.com/office/drawing/2014/main" id="{E71BDB0B-714D-4E6C-95FE-47212AB5EFBC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4501232"/>
            <a:ext cx="914400" cy="1724025"/>
            <a:chOff x="4286248" y="3000359"/>
            <a:chExt cx="914400" cy="1724043"/>
          </a:xfrm>
        </p:grpSpPr>
        <p:grpSp>
          <p:nvGrpSpPr>
            <p:cNvPr id="24" name="Group 17">
              <a:extLst>
                <a:ext uri="{FF2B5EF4-FFF2-40B4-BE49-F238E27FC236}">
                  <a16:creationId xmlns="" xmlns:a16="http://schemas.microsoft.com/office/drawing/2014/main" id="{E7F8AEB0-C82F-4C50-B2F8-332D34F9F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248" y="3786180"/>
              <a:ext cx="914400" cy="938222"/>
              <a:chOff x="755576" y="4797142"/>
              <a:chExt cx="914400" cy="938729"/>
            </a:xfrm>
          </p:grpSpPr>
          <p:sp>
            <p:nvSpPr>
              <p:cNvPr id="26" name="Rounded Rectangle 18">
                <a:extLst>
                  <a:ext uri="{FF2B5EF4-FFF2-40B4-BE49-F238E27FC236}">
                    <a16:creationId xmlns="" xmlns:a16="http://schemas.microsoft.com/office/drawing/2014/main" id="{174E5292-8430-4E19-91CD-48041F10E567}"/>
                  </a:ext>
                </a:extLst>
              </p:cNvPr>
              <p:cNvSpPr/>
              <p:nvPr/>
            </p:nvSpPr>
            <p:spPr>
              <a:xfrm>
                <a:off x="755576" y="4797142"/>
                <a:ext cx="914400" cy="914904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7" name="TextBox 19">
                <a:extLst>
                  <a:ext uri="{FF2B5EF4-FFF2-40B4-BE49-F238E27FC236}">
                    <a16:creationId xmlns="" xmlns:a16="http://schemas.microsoft.com/office/drawing/2014/main" id="{8EF16710-1F88-4AE3-BB80-F0313F81AA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4797152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序</a:t>
                </a:r>
                <a:endParaRPr lang="en-US" altLang="zh-HK" sz="55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5" name="向右箭號 21">
              <a:extLst>
                <a:ext uri="{FF2B5EF4-FFF2-40B4-BE49-F238E27FC236}">
                  <a16:creationId xmlns="" xmlns:a16="http://schemas.microsoft.com/office/drawing/2014/main" id="{0A6A3B46-1ED0-4975-B7C2-BBF5A74737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4839" y="3107518"/>
              <a:ext cx="571506" cy="357188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3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0244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群組 11"/>
          <p:cNvGrpSpPr>
            <a:grpSpLocks/>
          </p:cNvGrpSpPr>
          <p:nvPr/>
        </p:nvGrpSpPr>
        <p:grpSpPr bwMode="auto">
          <a:xfrm>
            <a:off x="71438" y="90488"/>
            <a:ext cx="2663825" cy="981075"/>
            <a:chOff x="467544" y="476672"/>
            <a:chExt cx="2737421" cy="1113123"/>
          </a:xfrm>
        </p:grpSpPr>
        <p:sp>
          <p:nvSpPr>
            <p:cNvPr id="10256" name="Text Box 31"/>
            <p:cNvSpPr txBox="1">
              <a:spLocks noChangeArrowheads="1"/>
            </p:cNvSpPr>
            <p:nvPr/>
          </p:nvSpPr>
          <p:spPr bwMode="auto">
            <a:xfrm>
              <a:off x="1476177" y="610411"/>
              <a:ext cx="1728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學習室</a:t>
              </a:r>
            </a:p>
          </p:txBody>
        </p:sp>
        <p:sp>
          <p:nvSpPr>
            <p:cNvPr id="10257" name="Line 32"/>
            <p:cNvSpPr>
              <a:spLocks noChangeShapeType="1"/>
            </p:cNvSpPr>
            <p:nvPr/>
          </p:nvSpPr>
          <p:spPr bwMode="auto">
            <a:xfrm>
              <a:off x="1404740" y="1412727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258" name="圖片 10" descr="book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1008112" cy="111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3871913" y="1793875"/>
            <a:ext cx="588962" cy="76993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b="1" dirty="0">
              <a:solidFill>
                <a:srgbClr val="000000"/>
              </a:solidFill>
            </a:endParaRPr>
          </a:p>
        </p:txBody>
      </p:sp>
      <p:grpSp>
        <p:nvGrpSpPr>
          <p:cNvPr id="3" name="群組 20"/>
          <p:cNvGrpSpPr>
            <a:grpSpLocks/>
          </p:cNvGrpSpPr>
          <p:nvPr/>
        </p:nvGrpSpPr>
        <p:grpSpPr bwMode="auto">
          <a:xfrm>
            <a:off x="2987675" y="2636838"/>
            <a:ext cx="2376488" cy="1652587"/>
            <a:chOff x="5857884" y="3286125"/>
            <a:chExt cx="2376487" cy="1652592"/>
          </a:xfrm>
        </p:grpSpPr>
        <p:grpSp>
          <p:nvGrpSpPr>
            <p:cNvPr id="10252" name="Group 9"/>
            <p:cNvGrpSpPr>
              <a:grpSpLocks/>
            </p:cNvGrpSpPr>
            <p:nvPr/>
          </p:nvGrpSpPr>
          <p:grpSpPr bwMode="auto">
            <a:xfrm>
              <a:off x="5857884" y="4000504"/>
              <a:ext cx="2376487" cy="938213"/>
              <a:chOff x="2267744" y="4797152"/>
              <a:chExt cx="2376264" cy="93871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267744" y="4797150"/>
                <a:ext cx="2376264" cy="935544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255" name="TextBox 4"/>
              <p:cNvSpPr txBox="1">
                <a:spLocks noChangeArrowheads="1"/>
              </p:cNvSpPr>
              <p:nvPr/>
            </p:nvSpPr>
            <p:spPr bwMode="auto">
              <a:xfrm>
                <a:off x="2267744" y="4797152"/>
                <a:ext cx="2300630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通假字</a:t>
                </a:r>
                <a:endParaRPr lang="en-US" altLang="zh-HK" sz="55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8" name="向右箭號 21"/>
            <p:cNvSpPr>
              <a:spLocks noChangeArrowheads="1"/>
            </p:cNvSpPr>
            <p:nvPr/>
          </p:nvSpPr>
          <p:spPr bwMode="auto">
            <a:xfrm rot="5400000">
              <a:off x="6750852" y="3393282"/>
              <a:ext cx="571502" cy="357188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249" name="Picture 22" descr="c_know_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64" flipH="1">
            <a:off x="5856288" y="3525838"/>
            <a:ext cx="30416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F:\完工\教育\教育讀寫教室光盤\背景圖\未命名5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6979">
            <a:off x="1101725" y="2714625"/>
            <a:ext cx="152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977900" y="1773238"/>
            <a:ext cx="7237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旦日不可不蚤自來謝</a:t>
            </a:r>
            <a:r>
              <a:rPr lang="zh-TW" altLang="en-US" sz="4400" b="1" u="sng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項王</a:t>
            </a:r>
            <a:r>
              <a:rPr lang="zh-TW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ja-JP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HK" sz="44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="" xmlns:a16="http://schemas.microsoft.com/office/drawing/2014/main" id="{1885B976-7E89-4055-BB5F-3AB744D32EC0}"/>
              </a:ext>
            </a:extLst>
          </p:cNvPr>
          <p:cNvGrpSpPr>
            <a:grpSpLocks/>
          </p:cNvGrpSpPr>
          <p:nvPr/>
        </p:nvGrpSpPr>
        <p:grpSpPr bwMode="auto">
          <a:xfrm>
            <a:off x="190623" y="4476750"/>
            <a:ext cx="3797177" cy="2182911"/>
            <a:chOff x="2843808" y="4581128"/>
            <a:chExt cx="5143500" cy="1571625"/>
          </a:xfrm>
        </p:grpSpPr>
        <p:sp>
          <p:nvSpPr>
            <p:cNvPr id="21" name="圓角矩形 11">
              <a:extLst>
                <a:ext uri="{FF2B5EF4-FFF2-40B4-BE49-F238E27FC236}">
                  <a16:creationId xmlns="" xmlns:a16="http://schemas.microsoft.com/office/drawing/2014/main" id="{26B5B44F-3DED-416B-B214-C81FBB420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581128"/>
              <a:ext cx="5143500" cy="1571625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rgbClr val="46AAC5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F21D1581-03E5-4A52-9FE4-531833785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825" y="4653136"/>
              <a:ext cx="4496161" cy="94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明天不可以不</a:t>
              </a:r>
              <a:r>
                <a:rPr lang="zh-TW" altLang="en-US" sz="40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早</a:t>
              </a:r>
              <a:r>
                <a:rPr lang="zh-TW" altLang="en-US" sz="40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點來向</a:t>
              </a:r>
              <a:r>
                <a:rPr lang="zh-TW" altLang="en-US" sz="4000" b="1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項王</a:t>
              </a:r>
              <a:r>
                <a:rPr lang="zh-TW" altLang="en-US" sz="40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道歉。</a:t>
              </a:r>
            </a:p>
          </p:txBody>
        </p:sp>
      </p:grpSp>
      <p:grpSp>
        <p:nvGrpSpPr>
          <p:cNvPr id="23" name="群組 25">
            <a:extLst>
              <a:ext uri="{FF2B5EF4-FFF2-40B4-BE49-F238E27FC236}">
                <a16:creationId xmlns="" xmlns:a16="http://schemas.microsoft.com/office/drawing/2014/main" id="{F23B5A53-DCF5-4D31-AFE8-E572CE38D9B0}"/>
              </a:ext>
            </a:extLst>
          </p:cNvPr>
          <p:cNvGrpSpPr>
            <a:grpSpLocks/>
          </p:cNvGrpSpPr>
          <p:nvPr/>
        </p:nvGrpSpPr>
        <p:grpSpPr bwMode="auto">
          <a:xfrm>
            <a:off x="4374122" y="4412457"/>
            <a:ext cx="914400" cy="1724025"/>
            <a:chOff x="3786182" y="2786059"/>
            <a:chExt cx="914400" cy="1724030"/>
          </a:xfrm>
        </p:grpSpPr>
        <p:grpSp>
          <p:nvGrpSpPr>
            <p:cNvPr id="24" name="Group 17">
              <a:extLst>
                <a:ext uri="{FF2B5EF4-FFF2-40B4-BE49-F238E27FC236}">
                  <a16:creationId xmlns="" xmlns:a16="http://schemas.microsoft.com/office/drawing/2014/main" id="{F2D01520-1598-4FF1-8C4D-CF7315D97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182" y="3571876"/>
              <a:ext cx="914400" cy="938213"/>
              <a:chOff x="755576" y="4797152"/>
              <a:chExt cx="914400" cy="938719"/>
            </a:xfrm>
          </p:grpSpPr>
          <p:sp>
            <p:nvSpPr>
              <p:cNvPr id="26" name="Rounded Rectangle 18">
                <a:extLst>
                  <a:ext uri="{FF2B5EF4-FFF2-40B4-BE49-F238E27FC236}">
                    <a16:creationId xmlns="" xmlns:a16="http://schemas.microsoft.com/office/drawing/2014/main" id="{43577BD8-BDEE-4ECB-A6CD-F8E29FC2221E}"/>
                  </a:ext>
                </a:extLst>
              </p:cNvPr>
              <p:cNvSpPr/>
              <p:nvPr/>
            </p:nvSpPr>
            <p:spPr>
              <a:xfrm>
                <a:off x="755576" y="4797149"/>
                <a:ext cx="914400" cy="914896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7" name="TextBox 19">
                <a:extLst>
                  <a:ext uri="{FF2B5EF4-FFF2-40B4-BE49-F238E27FC236}">
                    <a16:creationId xmlns="" xmlns:a16="http://schemas.microsoft.com/office/drawing/2014/main" id="{121803D4-661B-4DA4-BB11-7FD95B118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4797152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早</a:t>
                </a:r>
                <a:endParaRPr lang="en-US" altLang="zh-HK" sz="55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5" name="向右箭號 21">
              <a:extLst>
                <a:ext uri="{FF2B5EF4-FFF2-40B4-BE49-F238E27FC236}">
                  <a16:creationId xmlns="" xmlns:a16="http://schemas.microsoft.com/office/drawing/2014/main" id="{4FE5AE31-1F25-42CC-A01C-8FE004B5C2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64775" y="2893216"/>
              <a:ext cx="571502" cy="35718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6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2292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F:\完工\教育\教育讀寫教室光盤\教育中文課本資料_上\4A1\4A1圖\4a1_u4\P89i_1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57625"/>
            <a:ext cx="2592388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群組 16"/>
          <p:cNvGrpSpPr>
            <a:grpSpLocks/>
          </p:cNvGrpSpPr>
          <p:nvPr/>
        </p:nvGrpSpPr>
        <p:grpSpPr bwMode="auto">
          <a:xfrm>
            <a:off x="0" y="115888"/>
            <a:ext cx="2449513" cy="863600"/>
            <a:chOff x="251520" y="332656"/>
            <a:chExt cx="2664718" cy="1080120"/>
          </a:xfrm>
        </p:grpSpPr>
        <p:sp>
          <p:nvSpPr>
            <p:cNvPr id="12300" name="Text Box 31"/>
            <p:cNvSpPr txBox="1">
              <a:spLocks noChangeArrowheads="1"/>
            </p:cNvSpPr>
            <p:nvPr/>
          </p:nvSpPr>
          <p:spPr bwMode="auto">
            <a:xfrm>
              <a:off x="1187450" y="512676"/>
              <a:ext cx="1728788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12301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2302" name="圖片 19" descr="pencil3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39750" y="1268413"/>
            <a:ext cx="6408738" cy="3313112"/>
            <a:chOff x="539552" y="1268760"/>
            <a:chExt cx="7056784" cy="3312368"/>
          </a:xfrm>
        </p:grpSpPr>
        <p:sp>
          <p:nvSpPr>
            <p:cNvPr id="17" name="Oval Callout 16"/>
            <p:cNvSpPr/>
            <p:nvPr/>
          </p:nvSpPr>
          <p:spPr>
            <a:xfrm>
              <a:off x="539552" y="1268760"/>
              <a:ext cx="7056784" cy="3312368"/>
            </a:xfrm>
            <a:prstGeom prst="wedgeEllipseCallout">
              <a:avLst>
                <a:gd name="adj1" fmla="val 37818"/>
                <a:gd name="adj2" fmla="val 5401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dirty="0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  <p:sp>
          <p:nvSpPr>
            <p:cNvPr id="12299" name="TextBox 1"/>
            <p:cNvSpPr txBox="1">
              <a:spLocks noChangeArrowheads="1"/>
            </p:cNvSpPr>
            <p:nvPr/>
          </p:nvSpPr>
          <p:spPr bwMode="auto">
            <a:xfrm>
              <a:off x="1728856" y="1845042"/>
              <a:ext cx="4536726" cy="212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以下我們有一些</a:t>
              </a:r>
              <a:endParaRPr lang="en-US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通假字的練習</a:t>
              </a:r>
              <a:r>
                <a:rPr lang="en-US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dirty="0" err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一起來做做吧</a:t>
              </a:r>
              <a:r>
                <a:rPr lang="zh-TW" altLang="en-US" sz="4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！</a:t>
              </a:r>
              <a:endParaRPr lang="en-US" altLang="zh-HK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2297" name="Picture 6" descr="F:\完工\教育\教育讀寫教室光盤\背景圖\未命7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9846">
            <a:off x="1789113" y="4806950"/>
            <a:ext cx="1727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司馬遷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17403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司馬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遷，字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子長</a:t>
            </a:r>
            <a:endParaRPr lang="en-US" altLang="zh-TW" sz="2800" u="sng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中國西漢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時期著名的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史學家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文學家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被後世尊稱爲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史遷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，又因曾任太史令，故自稱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太史公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司馬遷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出生於史官世家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自幼好學，年輕時曾四處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遊歷，考察各地的風俗和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採集民間傳說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立志繼承父親的遺願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潛心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修史。</a:t>
            </a:r>
          </a:p>
        </p:txBody>
      </p:sp>
      <p:pic>
        <p:nvPicPr>
          <p:cNvPr id="1026" name="Picture 2" descr="「司馬遷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671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3316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群組 16"/>
          <p:cNvGrpSpPr>
            <a:grpSpLocks/>
          </p:cNvGrpSpPr>
          <p:nvPr/>
        </p:nvGrpSpPr>
        <p:grpSpPr bwMode="auto">
          <a:xfrm>
            <a:off x="0" y="115888"/>
            <a:ext cx="2449513" cy="863600"/>
            <a:chOff x="251520" y="332656"/>
            <a:chExt cx="2664718" cy="1080120"/>
          </a:xfrm>
        </p:grpSpPr>
        <p:sp>
          <p:nvSpPr>
            <p:cNvPr id="13334" name="Text Box 31"/>
            <p:cNvSpPr txBox="1">
              <a:spLocks noChangeArrowheads="1"/>
            </p:cNvSpPr>
            <p:nvPr/>
          </p:nvSpPr>
          <p:spPr bwMode="auto">
            <a:xfrm>
              <a:off x="1187450" y="512676"/>
              <a:ext cx="1728788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13335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336" name="圖片 19" descr="pencil3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Picture 6" descr="F:\完工\教育\教育讀寫教室光盤\背景圖\未命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9846">
            <a:off x="2982913" y="5680075"/>
            <a:ext cx="9921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F:\完工\教育\教育讀寫教室光盤\背景圖\未命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029">
            <a:off x="7399338" y="2625725"/>
            <a:ext cx="1727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827088" y="1100138"/>
            <a:ext cx="78168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國中有大鳥，止王之庭，三年不蜚不鳴，王知此鳥何也？</a:t>
            </a:r>
            <a:endParaRPr lang="en-US" altLang="zh-HK" sz="44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1428750" y="1830388"/>
            <a:ext cx="642938" cy="7143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3" name="群組 37"/>
          <p:cNvGrpSpPr>
            <a:grpSpLocks/>
          </p:cNvGrpSpPr>
          <p:nvPr/>
        </p:nvGrpSpPr>
        <p:grpSpPr bwMode="auto">
          <a:xfrm>
            <a:off x="928688" y="2689225"/>
            <a:ext cx="7143750" cy="1785938"/>
            <a:chOff x="928662" y="3214686"/>
            <a:chExt cx="7143800" cy="1785950"/>
          </a:xfrm>
        </p:grpSpPr>
        <p:grpSp>
          <p:nvGrpSpPr>
            <p:cNvPr id="13326" name="群組 36"/>
            <p:cNvGrpSpPr>
              <a:grpSpLocks/>
            </p:cNvGrpSpPr>
            <p:nvPr/>
          </p:nvGrpSpPr>
          <p:grpSpPr bwMode="auto">
            <a:xfrm>
              <a:off x="928662" y="3214686"/>
              <a:ext cx="7143800" cy="1785950"/>
              <a:chOff x="4929190" y="2786058"/>
              <a:chExt cx="7143800" cy="178595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5572131" y="3000372"/>
                <a:ext cx="6000792" cy="1285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prstClr val="white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13333" name="Picture 18" descr="F:\完工\教育\教育讀寫教室光盤\背景圖\p89e_14_07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2786058"/>
                <a:ext cx="7143800" cy="17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27" name="Group 9"/>
            <p:cNvGrpSpPr>
              <a:grpSpLocks/>
            </p:cNvGrpSpPr>
            <p:nvPr/>
          </p:nvGrpSpPr>
          <p:grpSpPr bwMode="auto">
            <a:xfrm>
              <a:off x="1571604" y="3571876"/>
              <a:ext cx="5858628" cy="938719"/>
              <a:chOff x="1569347" y="4561660"/>
              <a:chExt cx="5858540" cy="938719"/>
            </a:xfrm>
          </p:grpSpPr>
          <p:sp>
            <p:nvSpPr>
              <p:cNvPr id="13328" name="TextBox 5"/>
              <p:cNvSpPr txBox="1">
                <a:spLocks noChangeArrowheads="1"/>
              </p:cNvSpPr>
              <p:nvPr/>
            </p:nvSpPr>
            <p:spPr bwMode="auto">
              <a:xfrm>
                <a:off x="1569347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非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3329" name="TextBox 6"/>
              <p:cNvSpPr txBox="1">
                <a:spLocks noChangeArrowheads="1"/>
              </p:cNvSpPr>
              <p:nvPr/>
            </p:nvSpPr>
            <p:spPr bwMode="auto">
              <a:xfrm>
                <a:off x="3203190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飛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3330" name="TextBox 7"/>
              <p:cNvSpPr txBox="1">
                <a:spLocks noChangeArrowheads="1"/>
              </p:cNvSpPr>
              <p:nvPr/>
            </p:nvSpPr>
            <p:spPr bwMode="auto">
              <a:xfrm>
                <a:off x="4881715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悲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3331" name="TextBox 8"/>
              <p:cNvSpPr txBox="1">
                <a:spLocks noChangeArrowheads="1"/>
              </p:cNvSpPr>
              <p:nvPr/>
            </p:nvSpPr>
            <p:spPr bwMode="auto">
              <a:xfrm>
                <a:off x="6537900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蟲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pic>
        <p:nvPicPr>
          <p:cNvPr id="13324" name="Picture 9" descr="c_know_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" y="4365625"/>
            <a:ext cx="2898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ular Callout 10"/>
          <p:cNvSpPr/>
          <p:nvPr/>
        </p:nvSpPr>
        <p:spPr>
          <a:xfrm>
            <a:off x="3708400" y="4475163"/>
            <a:ext cx="4464050" cy="1473200"/>
          </a:xfrm>
          <a:prstGeom prst="wedgeRoundRectCallout">
            <a:avLst>
              <a:gd name="adj1" fmla="val -61350"/>
              <a:gd name="adj2" fmla="val 2540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BiauKai"/>
              </a:rPr>
              <a:t>我們可以先選</a:t>
            </a:r>
            <a:r>
              <a:rPr kumimoji="1"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BiauKai"/>
              </a:rPr>
              <a:t>出</a:t>
            </a:r>
            <a:r>
              <a:rPr kumimoji="1" lang="en-US" sz="3600" dirty="0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BiauKai"/>
              </a:rPr>
              <a:t>讀音相同或相近的字</a:t>
            </a:r>
            <a:r>
              <a:rPr kumimoji="1" 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BiauKai"/>
              </a:rPr>
              <a:t>。</a:t>
            </a:r>
          </a:p>
        </p:txBody>
      </p:sp>
      <p:grpSp>
        <p:nvGrpSpPr>
          <p:cNvPr id="25" name="群組 33">
            <a:extLst>
              <a:ext uri="{FF2B5EF4-FFF2-40B4-BE49-F238E27FC236}">
                <a16:creationId xmlns="" xmlns:a16="http://schemas.microsoft.com/office/drawing/2014/main" id="{560208DC-EAEE-480C-94B6-634530421A24}"/>
              </a:ext>
            </a:extLst>
          </p:cNvPr>
          <p:cNvGrpSpPr>
            <a:grpSpLocks/>
          </p:cNvGrpSpPr>
          <p:nvPr/>
        </p:nvGrpSpPr>
        <p:grpSpPr bwMode="auto">
          <a:xfrm>
            <a:off x="1440656" y="4364038"/>
            <a:ext cx="4714875" cy="1473200"/>
            <a:chOff x="1357289" y="4857760"/>
            <a:chExt cx="4714875" cy="1473478"/>
          </a:xfrm>
        </p:grpSpPr>
        <p:grpSp>
          <p:nvGrpSpPr>
            <p:cNvPr id="26" name="群組 21">
              <a:extLst>
                <a:ext uri="{FF2B5EF4-FFF2-40B4-BE49-F238E27FC236}">
                  <a16:creationId xmlns="" xmlns:a16="http://schemas.microsoft.com/office/drawing/2014/main" id="{81B852A5-B8F7-428C-BC4F-F359C9189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7289" y="4857760"/>
              <a:ext cx="4714875" cy="1473478"/>
              <a:chOff x="6500803" y="3143065"/>
              <a:chExt cx="4714910" cy="1474296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="" xmlns:a16="http://schemas.microsoft.com/office/drawing/2014/main" id="{DA24E7AA-904D-4040-8AC2-259888673E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00803" y="3786364"/>
                <a:ext cx="4714910" cy="830997"/>
                <a:chOff x="2910601" y="4582896"/>
                <a:chExt cx="4714467" cy="831445"/>
              </a:xfrm>
            </p:grpSpPr>
            <p:sp>
              <p:nvSpPr>
                <p:cNvPr id="33" name="Rounded Rectangle 7">
                  <a:extLst>
                    <a:ext uri="{FF2B5EF4-FFF2-40B4-BE49-F238E27FC236}">
                      <a16:creationId xmlns="" xmlns:a16="http://schemas.microsoft.com/office/drawing/2014/main" id="{636B7AF3-5AF3-4B6D-A9DA-5644E3F37CA5}"/>
                    </a:ext>
                  </a:extLst>
                </p:cNvPr>
                <p:cNvSpPr/>
                <p:nvPr/>
              </p:nvSpPr>
              <p:spPr>
                <a:xfrm>
                  <a:off x="2910601" y="4654542"/>
                  <a:ext cx="4714467" cy="71529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altLang="zh-TW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34" name="TextBox 4">
                  <a:extLst>
                    <a:ext uri="{FF2B5EF4-FFF2-40B4-BE49-F238E27FC236}">
                      <a16:creationId xmlns="" xmlns:a16="http://schemas.microsoft.com/office/drawing/2014/main" id="{678C421C-FE08-4EF0-B404-118F94E481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6933" y="4582896"/>
                  <a:ext cx="4643035" cy="831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en-US" sz="4800" b="1" dirty="0">
                      <a:solidFill>
                        <a:srgbClr val="0000FF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讀音相同或相近</a:t>
                  </a:r>
                  <a:endParaRPr lang="en-US" altLang="zh-HK" sz="4800" b="1" dirty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31" name="向右箭號 21">
                <a:extLst>
                  <a:ext uri="{FF2B5EF4-FFF2-40B4-BE49-F238E27FC236}">
                    <a16:creationId xmlns="" xmlns:a16="http://schemas.microsoft.com/office/drawing/2014/main" id="{7A651CF3-4E4D-46E7-976A-D3CDD74EF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750626" y="3250432"/>
                <a:ext cx="571925" cy="35719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ACACE1"/>
                  </a:gs>
                  <a:gs pos="35001">
                    <a:srgbClr val="C5C5E9"/>
                  </a:gs>
                  <a:gs pos="100000">
                    <a:srgbClr val="E9E9F7"/>
                  </a:gs>
                </a:gsLst>
                <a:lin ang="16200000" scaled="1"/>
              </a:gradFill>
              <a:ln w="9525">
                <a:solidFill>
                  <a:srgbClr val="292989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27" name="向右箭號 21">
              <a:extLst>
                <a:ext uri="{FF2B5EF4-FFF2-40B4-BE49-F238E27FC236}">
                  <a16:creationId xmlns="" xmlns:a16="http://schemas.microsoft.com/office/drawing/2014/main" id="{F9650376-63BB-4765-B573-E85B92F69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6267" y="4964970"/>
              <a:ext cx="571608" cy="35718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向右箭號 21">
              <a:extLst>
                <a:ext uri="{FF2B5EF4-FFF2-40B4-BE49-F238E27FC236}">
                  <a16:creationId xmlns="" xmlns:a16="http://schemas.microsoft.com/office/drawing/2014/main" id="{9B543256-9A06-44D6-B243-B81255D016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50329" y="4964970"/>
              <a:ext cx="571608" cy="357188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35" name="Picture 9" descr="c_know_04.jpg">
            <a:extLst>
              <a:ext uri="{FF2B5EF4-FFF2-40B4-BE49-F238E27FC236}">
                <a16:creationId xmlns="" xmlns:a16="http://schemas.microsoft.com/office/drawing/2014/main" id="{5762FDB5-1B15-40C9-8014-25A1C24A3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898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10">
            <a:extLst>
              <a:ext uri="{FF2B5EF4-FFF2-40B4-BE49-F238E27FC236}">
                <a16:creationId xmlns="" xmlns:a16="http://schemas.microsoft.com/office/drawing/2014/main" id="{36730B3F-6419-491A-BFEA-68E10B671F53}"/>
              </a:ext>
            </a:extLst>
          </p:cNvPr>
          <p:cNvSpPr/>
          <p:nvPr/>
        </p:nvSpPr>
        <p:spPr>
          <a:xfrm>
            <a:off x="3708400" y="4437063"/>
            <a:ext cx="5040313" cy="1800225"/>
          </a:xfrm>
          <a:prstGeom prst="wedgeRoundRectCallout">
            <a:avLst>
              <a:gd name="adj1" fmla="val -59160"/>
              <a:gd name="adj2" fmla="val -2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再看看</a:t>
            </a:r>
            <a:r>
              <a:rPr kumimoji="1" lang="en-US" altLang="en-US" sz="3600" dirty="0" err="1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上下文的</a:t>
            </a:r>
            <a:r>
              <a:rPr kumimoji="1" lang="zh-TW" altLang="en-US" sz="3600" dirty="0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意</a:t>
            </a:r>
            <a:r>
              <a:rPr kumimoji="1" lang="en-US" altLang="en-US" sz="3600" dirty="0">
                <a:solidFill>
                  <a:srgbClr val="F79646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思</a:t>
            </a:r>
            <a:r>
              <a:rPr kumimoji="1"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en-US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en-US" sz="3600" dirty="0" err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把通假字還原成本來的字</a:t>
            </a:r>
            <a:r>
              <a:rPr kumimoji="1" lang="en-US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28086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32" grpId="0" animBg="1"/>
      <p:bldP spid="32" grpId="1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6388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25"/>
          <p:cNvGrpSpPr>
            <a:grpSpLocks/>
          </p:cNvGrpSpPr>
          <p:nvPr/>
        </p:nvGrpSpPr>
        <p:grpSpPr bwMode="auto">
          <a:xfrm>
            <a:off x="1042988" y="2708275"/>
            <a:ext cx="3500437" cy="1830388"/>
            <a:chOff x="1071538" y="3527433"/>
            <a:chExt cx="3500437" cy="1830393"/>
          </a:xfrm>
        </p:grpSpPr>
        <p:grpSp>
          <p:nvGrpSpPr>
            <p:cNvPr id="16400" name="Group 9"/>
            <p:cNvGrpSpPr>
              <a:grpSpLocks/>
            </p:cNvGrpSpPr>
            <p:nvPr/>
          </p:nvGrpSpPr>
          <p:grpSpPr bwMode="auto">
            <a:xfrm>
              <a:off x="1071538" y="4527564"/>
              <a:ext cx="3500437" cy="830262"/>
              <a:chOff x="2910624" y="4797157"/>
              <a:chExt cx="4714467" cy="831445"/>
            </a:xfrm>
          </p:grpSpPr>
          <p:sp>
            <p:nvSpPr>
              <p:cNvPr id="25" name="Rounded Rectangle 7"/>
              <p:cNvSpPr/>
              <p:nvPr/>
            </p:nvSpPr>
            <p:spPr>
              <a:xfrm>
                <a:off x="2910624" y="4868694"/>
                <a:ext cx="4714467" cy="715395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403" name="TextBox 4"/>
              <p:cNvSpPr txBox="1">
                <a:spLocks noChangeArrowheads="1"/>
              </p:cNvSpPr>
              <p:nvPr/>
            </p:nvSpPr>
            <p:spPr bwMode="auto">
              <a:xfrm>
                <a:off x="2982056" y="4797157"/>
                <a:ext cx="4643035" cy="8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4800" b="1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大鳥不鳴叫</a:t>
                </a:r>
                <a:endParaRPr lang="en-US" altLang="zh-HK" sz="4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27" name="向右箭號 21"/>
            <p:cNvSpPr>
              <a:spLocks noChangeArrowheads="1"/>
            </p:cNvSpPr>
            <p:nvPr/>
          </p:nvSpPr>
          <p:spPr bwMode="auto">
            <a:xfrm rot="5400000">
              <a:off x="2285181" y="3742540"/>
              <a:ext cx="787402" cy="357187"/>
            </a:xfrm>
            <a:prstGeom prst="rightArrow">
              <a:avLst>
                <a:gd name="adj1" fmla="val 50000"/>
                <a:gd name="adj2" fmla="val 50039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cxnSp>
        <p:nvCxnSpPr>
          <p:cNvPr id="30" name="直線接點 29"/>
          <p:cNvCxnSpPr/>
          <p:nvPr/>
        </p:nvCxnSpPr>
        <p:spPr>
          <a:xfrm>
            <a:off x="2632075" y="1806575"/>
            <a:ext cx="11430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124075" y="2492375"/>
            <a:ext cx="11430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3" name="群組 16"/>
          <p:cNvGrpSpPr>
            <a:grpSpLocks/>
          </p:cNvGrpSpPr>
          <p:nvPr/>
        </p:nvGrpSpPr>
        <p:grpSpPr bwMode="auto">
          <a:xfrm>
            <a:off x="0" y="115888"/>
            <a:ext cx="2449513" cy="863600"/>
            <a:chOff x="251520" y="332656"/>
            <a:chExt cx="2664718" cy="1080120"/>
          </a:xfrm>
        </p:grpSpPr>
        <p:sp>
          <p:nvSpPr>
            <p:cNvPr id="16397" name="Text Box 31"/>
            <p:cNvSpPr txBox="1">
              <a:spLocks noChangeArrowheads="1"/>
            </p:cNvSpPr>
            <p:nvPr/>
          </p:nvSpPr>
          <p:spPr bwMode="auto">
            <a:xfrm>
              <a:off x="1187450" y="512676"/>
              <a:ext cx="1728788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16398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399" name="圖片 19" descr="pencil3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4" name="Picture 3" descr="F:\完工\教育\教育讀寫教室光盤\背景圖\未命名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814" flipH="1">
            <a:off x="6804025" y="2662238"/>
            <a:ext cx="18399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"/>
          <p:cNvSpPr txBox="1">
            <a:spLocks noChangeArrowheads="1"/>
          </p:cNvSpPr>
          <p:nvPr/>
        </p:nvSpPr>
        <p:spPr bwMode="auto">
          <a:xfrm>
            <a:off x="827088" y="1100138"/>
            <a:ext cx="78168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國中有大鳥，止王之庭，三年不蜚不鳴，王知此鳥何也？</a:t>
            </a:r>
            <a:endParaRPr lang="en-US" altLang="zh-HK" sz="4400" b="1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1428750" y="1830388"/>
            <a:ext cx="642938" cy="7143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7412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群組 16"/>
          <p:cNvGrpSpPr>
            <a:grpSpLocks/>
          </p:cNvGrpSpPr>
          <p:nvPr/>
        </p:nvGrpSpPr>
        <p:grpSpPr bwMode="auto">
          <a:xfrm>
            <a:off x="0" y="115888"/>
            <a:ext cx="2449513" cy="863600"/>
            <a:chOff x="251520" y="332656"/>
            <a:chExt cx="2664718" cy="1080120"/>
          </a:xfrm>
        </p:grpSpPr>
        <p:sp>
          <p:nvSpPr>
            <p:cNvPr id="17432" name="Text Box 31"/>
            <p:cNvSpPr txBox="1">
              <a:spLocks noChangeArrowheads="1"/>
            </p:cNvSpPr>
            <p:nvPr/>
          </p:nvSpPr>
          <p:spPr bwMode="auto">
            <a:xfrm>
              <a:off x="1187450" y="512676"/>
              <a:ext cx="1728788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17433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7434" name="圖片 19" descr="pencil3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1"/>
          <p:cNvGrpSpPr>
            <a:grpSpLocks/>
          </p:cNvGrpSpPr>
          <p:nvPr/>
        </p:nvGrpSpPr>
        <p:grpSpPr bwMode="auto">
          <a:xfrm>
            <a:off x="134938" y="4414838"/>
            <a:ext cx="8829675" cy="1492250"/>
            <a:chOff x="134812" y="4415523"/>
            <a:chExt cx="8829676" cy="1492249"/>
          </a:xfrm>
        </p:grpSpPr>
        <p:grpSp>
          <p:nvGrpSpPr>
            <p:cNvPr id="17428" name="群組 28"/>
            <p:cNvGrpSpPr>
              <a:grpSpLocks/>
            </p:cNvGrpSpPr>
            <p:nvPr/>
          </p:nvGrpSpPr>
          <p:grpSpPr bwMode="auto">
            <a:xfrm>
              <a:off x="134812" y="4415523"/>
              <a:ext cx="8829676" cy="1492249"/>
              <a:chOff x="4286248" y="3286128"/>
              <a:chExt cx="13452139" cy="1643299"/>
            </a:xfrm>
          </p:grpSpPr>
          <p:sp>
            <p:nvSpPr>
              <p:cNvPr id="34" name="Rounded Rectangle 7"/>
              <p:cNvSpPr/>
              <p:nvPr/>
            </p:nvSpPr>
            <p:spPr bwMode="auto">
              <a:xfrm>
                <a:off x="4286248" y="3994145"/>
                <a:ext cx="13452139" cy="935282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3" name="向右箭號 21"/>
              <p:cNvSpPr>
                <a:spLocks noChangeArrowheads="1"/>
              </p:cNvSpPr>
              <p:nvPr/>
            </p:nvSpPr>
            <p:spPr bwMode="auto">
              <a:xfrm rot="5400000">
                <a:off x="9358782" y="3268426"/>
                <a:ext cx="571658" cy="60706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ACACE1"/>
                  </a:gs>
                  <a:gs pos="35001">
                    <a:srgbClr val="C5C5E9"/>
                  </a:gs>
                  <a:gs pos="100000">
                    <a:srgbClr val="E9E9F7"/>
                  </a:gs>
                </a:gsLst>
                <a:lin ang="16200000" scaled="1"/>
              </a:gradFill>
              <a:ln w="9525">
                <a:solidFill>
                  <a:srgbClr val="292989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7429" name="矩形 35"/>
            <p:cNvSpPr>
              <a:spLocks noChangeArrowheads="1"/>
            </p:cNvSpPr>
            <p:nvPr/>
          </p:nvSpPr>
          <p:spPr bwMode="auto">
            <a:xfrm>
              <a:off x="287090" y="5129897"/>
              <a:ext cx="8669136" cy="70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大鳥不飛不鳴叫，「飛」是原來的字。</a:t>
              </a:r>
              <a:endParaRPr lang="en-US" altLang="zh-HK" sz="32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251520" y="1052736"/>
            <a:ext cx="8892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742950" indent="-74295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4400" b="1" dirty="0" err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國中有大鳥</a:t>
            </a:r>
            <a:r>
              <a:rPr lang="en-US" altLang="en-US" sz="4400" b="1" dirty="0" err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，止王之庭，</a:t>
            </a:r>
            <a:r>
              <a:rPr lang="en-US" altLang="en-US" sz="4400" b="1" dirty="0" err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US" altLang="en-US" sz="4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en-US" sz="4400" b="1" dirty="0" err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年不蜚不鳴</a:t>
            </a:r>
            <a:r>
              <a:rPr lang="en-US" altLang="en-US" sz="4400" b="1" dirty="0" err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，王知此鳥何也</a:t>
            </a:r>
            <a:r>
              <a:rPr lang="en-US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HK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Rectangle 4"/>
          <p:cNvSpPr/>
          <p:nvPr/>
        </p:nvSpPr>
        <p:spPr>
          <a:xfrm>
            <a:off x="1979712" y="1772816"/>
            <a:ext cx="642938" cy="7143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17418" name="群組 37"/>
          <p:cNvGrpSpPr>
            <a:grpSpLocks/>
          </p:cNvGrpSpPr>
          <p:nvPr/>
        </p:nvGrpSpPr>
        <p:grpSpPr bwMode="auto">
          <a:xfrm>
            <a:off x="928688" y="2689225"/>
            <a:ext cx="7143750" cy="1785938"/>
            <a:chOff x="928662" y="3214686"/>
            <a:chExt cx="7143800" cy="1785950"/>
          </a:xfrm>
        </p:grpSpPr>
        <p:grpSp>
          <p:nvGrpSpPr>
            <p:cNvPr id="17420" name="群組 36"/>
            <p:cNvGrpSpPr>
              <a:grpSpLocks/>
            </p:cNvGrpSpPr>
            <p:nvPr/>
          </p:nvGrpSpPr>
          <p:grpSpPr bwMode="auto">
            <a:xfrm>
              <a:off x="928662" y="3214686"/>
              <a:ext cx="7143800" cy="1785950"/>
              <a:chOff x="4929190" y="2786058"/>
              <a:chExt cx="7143800" cy="178595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5572131" y="3000372"/>
                <a:ext cx="6000792" cy="1285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prstClr val="white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17427" name="Picture 18" descr="F:\完工\教育\教育讀寫教室光盤\背景圖\p89e_14_07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2786058"/>
                <a:ext cx="7143800" cy="17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1" name="Group 9"/>
            <p:cNvGrpSpPr>
              <a:grpSpLocks/>
            </p:cNvGrpSpPr>
            <p:nvPr/>
          </p:nvGrpSpPr>
          <p:grpSpPr bwMode="auto">
            <a:xfrm>
              <a:off x="1571604" y="3571876"/>
              <a:ext cx="5858628" cy="938719"/>
              <a:chOff x="1569347" y="4561660"/>
              <a:chExt cx="5858540" cy="938719"/>
            </a:xfrm>
          </p:grpSpPr>
          <p:sp>
            <p:nvSpPr>
              <p:cNvPr id="17422" name="TextBox 5"/>
              <p:cNvSpPr txBox="1">
                <a:spLocks noChangeArrowheads="1"/>
              </p:cNvSpPr>
              <p:nvPr/>
            </p:nvSpPr>
            <p:spPr bwMode="auto">
              <a:xfrm>
                <a:off x="1569347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非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423" name="TextBox 6"/>
              <p:cNvSpPr txBox="1">
                <a:spLocks noChangeArrowheads="1"/>
              </p:cNvSpPr>
              <p:nvPr/>
            </p:nvSpPr>
            <p:spPr bwMode="auto">
              <a:xfrm>
                <a:off x="3203190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飛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424" name="TextBox 7"/>
              <p:cNvSpPr txBox="1">
                <a:spLocks noChangeArrowheads="1"/>
              </p:cNvSpPr>
              <p:nvPr/>
            </p:nvSpPr>
            <p:spPr bwMode="auto">
              <a:xfrm>
                <a:off x="4881715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悲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425" name="TextBox 8"/>
              <p:cNvSpPr txBox="1">
                <a:spLocks noChangeArrowheads="1"/>
              </p:cNvSpPr>
              <p:nvPr/>
            </p:nvSpPr>
            <p:spPr bwMode="auto">
              <a:xfrm>
                <a:off x="6537900" y="4561660"/>
                <a:ext cx="889987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蟲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28" name="橢圓 27"/>
          <p:cNvSpPr/>
          <p:nvPr/>
        </p:nvSpPr>
        <p:spPr>
          <a:xfrm>
            <a:off x="3151188" y="3089275"/>
            <a:ext cx="1000125" cy="9286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FC93BB46-DF6F-46A2-81DB-0F39444A6545}"/>
              </a:ext>
            </a:extLst>
          </p:cNvPr>
          <p:cNvSpPr/>
          <p:nvPr/>
        </p:nvSpPr>
        <p:spPr>
          <a:xfrm>
            <a:off x="323528" y="2636912"/>
            <a:ext cx="2342501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通假字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0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</p:txBody>
      </p:sp>
      <p:pic>
        <p:nvPicPr>
          <p:cNvPr id="18435" name="Picture 3" descr="F:\完工\教育\教育讀寫教室光盤\背景圖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87450" y="4292600"/>
            <a:ext cx="6286500" cy="1643063"/>
            <a:chOff x="1357313" y="4714872"/>
            <a:chExt cx="6286542" cy="1643073"/>
          </a:xfrm>
        </p:grpSpPr>
        <p:grpSp>
          <p:nvGrpSpPr>
            <p:cNvPr id="18453" name="群組 21"/>
            <p:cNvGrpSpPr>
              <a:grpSpLocks/>
            </p:cNvGrpSpPr>
            <p:nvPr/>
          </p:nvGrpSpPr>
          <p:grpSpPr bwMode="auto">
            <a:xfrm>
              <a:off x="1357313" y="4714872"/>
              <a:ext cx="6286542" cy="1643073"/>
              <a:chOff x="6500826" y="3000098"/>
              <a:chExt cx="6286588" cy="1643985"/>
            </a:xfrm>
          </p:grpSpPr>
          <p:grpSp>
            <p:nvGrpSpPr>
              <p:cNvPr id="18456" name="Group 9"/>
              <p:cNvGrpSpPr>
                <a:grpSpLocks/>
              </p:cNvGrpSpPr>
              <p:nvPr/>
            </p:nvGrpSpPr>
            <p:grpSpPr bwMode="auto">
              <a:xfrm>
                <a:off x="6500826" y="3786352"/>
                <a:ext cx="6286588" cy="857731"/>
                <a:chOff x="2910624" y="4582888"/>
                <a:chExt cx="6286000" cy="858194"/>
              </a:xfrm>
            </p:grpSpPr>
            <p:sp>
              <p:nvSpPr>
                <p:cNvPr id="25" name="Rounded Rectangle 7"/>
                <p:cNvSpPr/>
                <p:nvPr/>
              </p:nvSpPr>
              <p:spPr>
                <a:xfrm>
                  <a:off x="2910624" y="4582888"/>
                  <a:ext cx="6286000" cy="858194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altLang="zh-TW" dirty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845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910799" y="4582888"/>
                  <a:ext cx="6264199" cy="831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en-US" sz="4800" b="1">
                      <a:solidFill>
                        <a:srgbClr val="0000FF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讀音相同或相近</a:t>
                  </a:r>
                  <a:endParaRPr lang="en-US" altLang="zh-HK" sz="4800" b="1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24" name="向右箭號 21"/>
              <p:cNvSpPr>
                <a:spLocks noChangeArrowheads="1"/>
              </p:cNvSpPr>
              <p:nvPr/>
            </p:nvSpPr>
            <p:spPr bwMode="auto">
              <a:xfrm rot="5400000">
                <a:off x="6679266" y="3107412"/>
                <a:ext cx="571821" cy="35719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ACACE1"/>
                  </a:gs>
                  <a:gs pos="35001">
                    <a:srgbClr val="C5C5E9"/>
                  </a:gs>
                  <a:gs pos="100000">
                    <a:srgbClr val="E9E9F7"/>
                  </a:gs>
                </a:gsLst>
                <a:lin ang="16200000" scaled="1"/>
              </a:gradFill>
              <a:ln w="9525">
                <a:solidFill>
                  <a:srgbClr val="292989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27" name="向右箭號 21"/>
            <p:cNvSpPr>
              <a:spLocks noChangeArrowheads="1"/>
            </p:cNvSpPr>
            <p:nvPr/>
          </p:nvSpPr>
          <p:spPr bwMode="auto">
            <a:xfrm rot="5400000">
              <a:off x="3321858" y="4822029"/>
              <a:ext cx="571503" cy="357189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向右箭號 21"/>
            <p:cNvSpPr>
              <a:spLocks noChangeArrowheads="1"/>
            </p:cNvSpPr>
            <p:nvPr/>
          </p:nvSpPr>
          <p:spPr bwMode="auto">
            <a:xfrm rot="5400000">
              <a:off x="6893757" y="4822029"/>
              <a:ext cx="571503" cy="357189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438" name="群組 16"/>
          <p:cNvGrpSpPr>
            <a:grpSpLocks/>
          </p:cNvGrpSpPr>
          <p:nvPr/>
        </p:nvGrpSpPr>
        <p:grpSpPr bwMode="auto">
          <a:xfrm>
            <a:off x="0" y="115888"/>
            <a:ext cx="2449513" cy="863600"/>
            <a:chOff x="251520" y="332656"/>
            <a:chExt cx="2664718" cy="1080120"/>
          </a:xfrm>
        </p:grpSpPr>
        <p:sp>
          <p:nvSpPr>
            <p:cNvPr id="18450" name="Text Box 31"/>
            <p:cNvSpPr txBox="1">
              <a:spLocks noChangeArrowheads="1"/>
            </p:cNvSpPr>
            <p:nvPr/>
          </p:nvSpPr>
          <p:spPr bwMode="auto">
            <a:xfrm>
              <a:off x="1187450" y="512676"/>
              <a:ext cx="1728788" cy="81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18451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8452" name="圖片 19" descr="pencil3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2988" y="1484313"/>
            <a:ext cx="7520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諸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侯振驚，皆還</a:t>
            </a:r>
            <a:r>
              <a:rPr lang="zh-TW" altLang="en-US" sz="44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</a:t>
            </a: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侵地。</a:t>
            </a:r>
            <a:r>
              <a:rPr lang="zh-TW" altLang="ja-JP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HK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1556792"/>
            <a:ext cx="574675" cy="69691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8" name="群組 30"/>
          <p:cNvGrpSpPr>
            <a:grpSpLocks/>
          </p:cNvGrpSpPr>
          <p:nvPr/>
        </p:nvGrpSpPr>
        <p:grpSpPr bwMode="auto">
          <a:xfrm>
            <a:off x="827088" y="2636838"/>
            <a:ext cx="7143750" cy="1785937"/>
            <a:chOff x="928662" y="3000372"/>
            <a:chExt cx="7143800" cy="1785950"/>
          </a:xfrm>
        </p:grpSpPr>
        <p:grpSp>
          <p:nvGrpSpPr>
            <p:cNvPr id="18442" name="群組 29"/>
            <p:cNvGrpSpPr>
              <a:grpSpLocks/>
            </p:cNvGrpSpPr>
            <p:nvPr/>
          </p:nvGrpSpPr>
          <p:grpSpPr bwMode="auto">
            <a:xfrm>
              <a:off x="928662" y="3000372"/>
              <a:ext cx="7143800" cy="1785950"/>
              <a:chOff x="6286512" y="3000372"/>
              <a:chExt cx="7143800" cy="178595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715140" y="3214686"/>
                <a:ext cx="6215105" cy="1285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prstClr val="white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18449" name="Picture 18" descr="F:\完工\教育\教育讀寫教室光盤\背景圖\p89e_14_07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6512" y="3000372"/>
                <a:ext cx="7143800" cy="17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1303560" y="3365493"/>
              <a:ext cx="6546778" cy="946658"/>
              <a:chOff x="1533731" y="4504442"/>
              <a:chExt cx="6302357" cy="1191631"/>
            </a:xfrm>
          </p:grpSpPr>
          <p:sp>
            <p:nvSpPr>
              <p:cNvPr id="18444" name="TextBox 5"/>
              <p:cNvSpPr txBox="1">
                <a:spLocks noChangeArrowheads="1"/>
              </p:cNvSpPr>
              <p:nvPr/>
            </p:nvSpPr>
            <p:spPr bwMode="auto">
              <a:xfrm>
                <a:off x="1533731" y="4504442"/>
                <a:ext cx="1196263" cy="118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鎮</a:t>
                </a:r>
                <a:r>
                  <a:rPr lang="zh-TW" altLang="ja-JP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445" name="TextBox 6"/>
              <p:cNvSpPr txBox="1">
                <a:spLocks noChangeArrowheads="1"/>
              </p:cNvSpPr>
              <p:nvPr/>
            </p:nvSpPr>
            <p:spPr bwMode="auto">
              <a:xfrm>
                <a:off x="3238542" y="4504442"/>
                <a:ext cx="1196263" cy="118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晨</a:t>
                </a:r>
                <a:r>
                  <a:rPr lang="zh-TW" altLang="ja-JP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446" name="TextBox 7"/>
              <p:cNvSpPr txBox="1">
                <a:spLocks noChangeArrowheads="1"/>
              </p:cNvSpPr>
              <p:nvPr/>
            </p:nvSpPr>
            <p:spPr bwMode="auto">
              <a:xfrm>
                <a:off x="6639825" y="4514425"/>
                <a:ext cx="1196263" cy="118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震</a:t>
                </a:r>
                <a:r>
                  <a:rPr lang="zh-TW" altLang="ja-JP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447" name="TextBox 8"/>
              <p:cNvSpPr txBox="1">
                <a:spLocks noChangeArrowheads="1"/>
              </p:cNvSpPr>
              <p:nvPr/>
            </p:nvSpPr>
            <p:spPr bwMode="auto">
              <a:xfrm>
                <a:off x="4989323" y="4514427"/>
                <a:ext cx="1196263" cy="118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揚</a:t>
                </a:r>
                <a:r>
                  <a:rPr lang="zh-TW" altLang="ja-JP" sz="5500" b="1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endParaRPr lang="en-US" altLang="zh-HK" sz="5500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30" name="群組 37">
            <a:extLst>
              <a:ext uri="{FF2B5EF4-FFF2-40B4-BE49-F238E27FC236}">
                <a16:creationId xmlns="" xmlns:a16="http://schemas.microsoft.com/office/drawing/2014/main" id="{5C71E81D-FA44-4A8D-86DE-97F17028487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21163"/>
            <a:ext cx="7858125" cy="2071687"/>
            <a:chOff x="1071538" y="4572009"/>
            <a:chExt cx="7858148" cy="2071701"/>
          </a:xfrm>
        </p:grpSpPr>
        <p:grpSp>
          <p:nvGrpSpPr>
            <p:cNvPr id="31" name="群組 28">
              <a:extLst>
                <a:ext uri="{FF2B5EF4-FFF2-40B4-BE49-F238E27FC236}">
                  <a16:creationId xmlns="" xmlns:a16="http://schemas.microsoft.com/office/drawing/2014/main" id="{A40C486F-109D-4B0A-9EC5-2331AB31F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38" y="4572009"/>
              <a:ext cx="7358114" cy="2071701"/>
              <a:chOff x="-5416935" y="3222590"/>
              <a:chExt cx="22714268" cy="2279873"/>
            </a:xfrm>
          </p:grpSpPr>
          <p:sp>
            <p:nvSpPr>
              <p:cNvPr id="33" name="Rounded Rectangle 7">
                <a:extLst>
                  <a:ext uri="{FF2B5EF4-FFF2-40B4-BE49-F238E27FC236}">
                    <a16:creationId xmlns="" xmlns:a16="http://schemas.microsoft.com/office/drawing/2014/main" id="{ECFDB639-75A9-48F0-892B-5F6CA9C7F3CC}"/>
                  </a:ext>
                </a:extLst>
              </p:cNvPr>
              <p:cNvSpPr/>
              <p:nvPr/>
            </p:nvSpPr>
            <p:spPr bwMode="auto">
              <a:xfrm>
                <a:off x="-5416935" y="3772904"/>
                <a:ext cx="22714178" cy="1729559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zh-TW" sz="24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4" name="向右箭號 21">
                <a:extLst>
                  <a:ext uri="{FF2B5EF4-FFF2-40B4-BE49-F238E27FC236}">
                    <a16:creationId xmlns="" xmlns:a16="http://schemas.microsoft.com/office/drawing/2014/main" id="{FD38A4B0-3BEF-40F4-AAED-015A23570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593452" y="2956914"/>
                <a:ext cx="571278" cy="11026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ACACE1"/>
                  </a:gs>
                  <a:gs pos="35001">
                    <a:srgbClr val="C5C5E9"/>
                  </a:gs>
                  <a:gs pos="100000">
                    <a:srgbClr val="E9E9F7"/>
                  </a:gs>
                </a:gsLst>
                <a:lin ang="16200000" scaled="1"/>
              </a:gradFill>
              <a:ln w="9525">
                <a:solidFill>
                  <a:srgbClr val="292989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32" name="TextBox 4">
              <a:extLst>
                <a:ext uri="{FF2B5EF4-FFF2-40B4-BE49-F238E27FC236}">
                  <a16:creationId xmlns="" xmlns:a16="http://schemas.microsoft.com/office/drawing/2014/main" id="{169FE9D0-D51A-457A-B63D-67B8CAEA9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5177395"/>
              <a:ext cx="778671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諸侯因為驚慌，把侵佔的土地歸還給</a:t>
              </a:r>
              <a:r>
                <a:rPr lang="zh-TW" altLang="en-US" sz="4000" b="1" u="sng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齊國</a:t>
              </a:r>
              <a:r>
                <a:rPr lang="zh-TW" altLang="en-US" sz="40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。「震」是原來的字。</a:t>
              </a:r>
              <a:endParaRPr lang="en-US" altLang="zh-HK" sz="40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5" name="橢圓 34">
            <a:extLst>
              <a:ext uri="{FF2B5EF4-FFF2-40B4-BE49-F238E27FC236}">
                <a16:creationId xmlns="" xmlns:a16="http://schemas.microsoft.com/office/drawing/2014/main" id="{3AF49074-4423-4189-A47F-8663B113E6D5}"/>
              </a:ext>
            </a:extLst>
          </p:cNvPr>
          <p:cNvSpPr/>
          <p:nvPr/>
        </p:nvSpPr>
        <p:spPr>
          <a:xfrm>
            <a:off x="6443663" y="3048000"/>
            <a:ext cx="1000125" cy="92868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000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C93BB46-DF6F-46A2-81DB-0F39444A6545}"/>
              </a:ext>
            </a:extLst>
          </p:cNvPr>
          <p:cNvSpPr/>
          <p:nvPr/>
        </p:nvSpPr>
        <p:spPr>
          <a:xfrm>
            <a:off x="395536" y="2564904"/>
            <a:ext cx="2342501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P.51-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通假字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4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2592" y="2492896"/>
            <a:ext cx="4258816" cy="16561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6432">
            <a:off x="580991" y="4072218"/>
            <a:ext cx="2673336" cy="26733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6445" flipH="1">
            <a:off x="6032368" y="4013581"/>
            <a:ext cx="2673336" cy="2673336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DB491555-10B8-4071-B0D9-52C10F07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日：「此鳥不飛則已，一飛沖天；不鳴則已，一鳴驚人。」</a:t>
            </a:r>
          </a:p>
        </p:txBody>
      </p:sp>
      <p:sp>
        <p:nvSpPr>
          <p:cNvPr id="12" name="圓角矩形圖說文字 4">
            <a:extLst>
              <a:ext uri="{FF2B5EF4-FFF2-40B4-BE49-F238E27FC236}">
                <a16:creationId xmlns="" xmlns:a16="http://schemas.microsoft.com/office/drawing/2014/main" id="{BE9C3FAE-977A-4473-AD9E-D4F9C27C5F4B}"/>
              </a:ext>
            </a:extLst>
          </p:cNvPr>
          <p:cNvSpPr/>
          <p:nvPr/>
        </p:nvSpPr>
        <p:spPr>
          <a:xfrm>
            <a:off x="683568" y="3568700"/>
            <a:ext cx="5544616" cy="2380580"/>
          </a:xfrm>
          <a:prstGeom prst="wedgeRoundRectCallout">
            <a:avLst>
              <a:gd name="adj1" fmla="val 60545"/>
              <a:gd name="adj2" fmla="val 209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齊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威王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說：「這隻大鳥不飛就算了，如果一飛，一下子就可以沖破青天，直上雲霄；這隻大鳥不鳴叫就算了，如果一鳴叫，一定聲勢驚人。」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13" name="Picture 4" descr="「比卡超」的圖片搜尋結果">
            <a:extLst>
              <a:ext uri="{FF2B5EF4-FFF2-40B4-BE49-F238E27FC236}">
                <a16:creationId xmlns="" xmlns:a16="http://schemas.microsoft.com/office/drawing/2014/main" id="{25B661A4-D573-47DE-BC48-9FB7A6C9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讀一讀第二和第三段 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r>
              <a:rPr lang="zh-TW" altLang="en-US" sz="25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對話語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</a:t>
            </a:r>
            <a:r>
              <a:rPr lang="en-US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5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148015"/>
            <a:ext cx="4125796" cy="35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95536" y="1628800"/>
            <a:ext cx="3672408" cy="1728192"/>
          </a:xfrm>
          <a:prstGeom prst="wedgeRoundRectCallout">
            <a:avLst>
              <a:gd name="adj1" fmla="val -656"/>
              <a:gd name="adj2" fmla="val 734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我是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國君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，所以說話的語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氣比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氣勢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威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嚴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5508104" y="1340768"/>
            <a:ext cx="3419872" cy="2304257"/>
          </a:xfrm>
          <a:prstGeom prst="wedgeRoundRectCallout">
            <a:avLst>
              <a:gd name="adj1" fmla="val -50191"/>
              <a:gd name="adj2" fmla="val 6455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我是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臣子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，要向君主進行規勸，所以我說話的語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氣比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較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恭敬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有禮。</a:t>
            </a:r>
          </a:p>
        </p:txBody>
      </p:sp>
    </p:spTree>
    <p:extLst>
      <p:ext uri="{BB962C8B-B14F-4D97-AF65-F5344CB8AC3E}">
        <p14:creationId xmlns:p14="http://schemas.microsoft.com/office/powerpoint/2010/main" val="16824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2592" y="2492896"/>
            <a:ext cx="4258816" cy="16561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第四段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16432">
            <a:off x="580991" y="4072218"/>
            <a:ext cx="2673336" cy="26733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46445" flipH="1">
            <a:off x="6032368" y="4013581"/>
            <a:ext cx="2673336" cy="267333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="" xmlns:a16="http://schemas.microsoft.com/office/drawing/2014/main" id="{CAC2F8FE-55A8-41D9-96BC-C13CD679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是乃朝諸縣令長七十二人，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一人，誅一人，奮兵而出。</a:t>
            </a:r>
          </a:p>
        </p:txBody>
      </p:sp>
      <p:sp>
        <p:nvSpPr>
          <p:cNvPr id="9" name="書卷 (垂直) 3">
            <a:extLst>
              <a:ext uri="{FF2B5EF4-FFF2-40B4-BE49-F238E27FC236}">
                <a16:creationId xmlns="" xmlns:a16="http://schemas.microsoft.com/office/drawing/2014/main" id="{4AA15AC2-55C5-4577-A3C4-59D4102F9DDB}"/>
              </a:ext>
            </a:extLst>
          </p:cNvPr>
          <p:cNvSpPr/>
          <p:nvPr/>
        </p:nvSpPr>
        <p:spPr>
          <a:xfrm>
            <a:off x="251520" y="1700808"/>
            <a:ext cx="8208912" cy="172819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你認為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賞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字的意思是：❶獎賞   ❷欣賞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59A8209F-53C6-4DF2-9E68-9AAF830099AA}"/>
              </a:ext>
            </a:extLst>
          </p:cNvPr>
          <p:cNvSpPr/>
          <p:nvPr/>
        </p:nvSpPr>
        <p:spPr>
          <a:xfrm>
            <a:off x="4716016" y="2132856"/>
            <a:ext cx="165618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5">
            <a:extLst>
              <a:ext uri="{FF2B5EF4-FFF2-40B4-BE49-F238E27FC236}">
                <a16:creationId xmlns="" xmlns:a16="http://schemas.microsoft.com/office/drawing/2014/main" id="{A3157DB1-E328-4D9C-9156-434FC709B9D9}"/>
              </a:ext>
            </a:extLst>
          </p:cNvPr>
          <p:cNvSpPr/>
          <p:nvPr/>
        </p:nvSpPr>
        <p:spPr>
          <a:xfrm>
            <a:off x="683568" y="3717032"/>
            <a:ext cx="5544616" cy="1944216"/>
          </a:xfrm>
          <a:prstGeom prst="wedgeRoundRectCallout">
            <a:avLst>
              <a:gd name="adj1" fmla="val 60545"/>
              <a:gd name="adj2" fmla="val 209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於是，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召見全國七十二縣的縣長，獎賞一人，誅殺一人，又出兵奮力還擊侵犯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的敵人。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4" descr="「比卡超」的圖片搜尋結果">
            <a:extLst>
              <a:ext uri="{FF2B5EF4-FFF2-40B4-BE49-F238E27FC236}">
                <a16:creationId xmlns="" xmlns:a16="http://schemas.microsoft.com/office/drawing/2014/main" id="{B26BE8EB-63CC-4BB6-BA37-0B45EEED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1F249A6-FBDC-4BDC-9D7B-1FF523332ADE}"/>
              </a:ext>
            </a:extLst>
          </p:cNvPr>
          <p:cNvSpPr/>
          <p:nvPr/>
        </p:nvSpPr>
        <p:spPr>
          <a:xfrm>
            <a:off x="539552" y="1844824"/>
            <a:ext cx="2592288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單音節詞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0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48" y="188640"/>
            <a:ext cx="908335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諸侯振驚，皆還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侵地。威行三十六年。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683568" y="3717032"/>
            <a:ext cx="5544616" cy="1944216"/>
          </a:xfrm>
          <a:prstGeom prst="wedgeRoundRectCallout">
            <a:avLst>
              <a:gd name="adj1" fmla="val 60545"/>
              <a:gd name="adj2" fmla="val 209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語譯：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諸侯都大為震驚，紛紛將侵佔的土地還給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的聲威一直維持了三十六年。</a:t>
            </a:r>
          </a:p>
        </p:txBody>
      </p:sp>
      <p:pic>
        <p:nvPicPr>
          <p:cNvPr id="5" name="Picture 4" descr="「比卡超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7003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上箭號圖說文字 5"/>
          <p:cNvSpPr/>
          <p:nvPr/>
        </p:nvSpPr>
        <p:spPr>
          <a:xfrm>
            <a:off x="467544" y="1124744"/>
            <a:ext cx="1656184" cy="1584176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通假字：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振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震</a:t>
            </a:r>
          </a:p>
        </p:txBody>
      </p:sp>
      <p:sp>
        <p:nvSpPr>
          <p:cNvPr id="7" name="矩形 6"/>
          <p:cNvSpPr/>
          <p:nvPr/>
        </p:nvSpPr>
        <p:spPr>
          <a:xfrm>
            <a:off x="971600" y="476672"/>
            <a:ext cx="576064" cy="5760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55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5" descr="圖片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 descr="EPH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021388"/>
            <a:ext cx="2498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971550" y="765175"/>
            <a:ext cx="7343775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9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文言字詞：</a:t>
            </a:r>
            <a:endParaRPr kumimoji="1" lang="en-US" altLang="zh-TW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29000" y="2786063"/>
            <a:ext cx="2019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之</a:t>
            </a:r>
            <a:endParaRPr kumimoji="1" lang="en-US" altLang="zh-TW" sz="1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54" name="群組 11"/>
          <p:cNvGrpSpPr>
            <a:grpSpLocks/>
          </p:cNvGrpSpPr>
          <p:nvPr/>
        </p:nvGrpSpPr>
        <p:grpSpPr bwMode="auto">
          <a:xfrm>
            <a:off x="6084888" y="3357563"/>
            <a:ext cx="2857500" cy="3071812"/>
            <a:chOff x="5857884" y="2643182"/>
            <a:chExt cx="2565850" cy="2722772"/>
          </a:xfrm>
        </p:grpSpPr>
        <p:sp>
          <p:nvSpPr>
            <p:cNvPr id="10" name="橢圓 9"/>
            <p:cNvSpPr/>
            <p:nvPr/>
          </p:nvSpPr>
          <p:spPr>
            <a:xfrm rot="952243">
              <a:off x="6497921" y="3137080"/>
              <a:ext cx="1679206" cy="1110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pic>
          <p:nvPicPr>
            <p:cNvPr id="2056" name="圖片 6" descr="icon_owl_1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2643182"/>
              <a:ext cx="2565850" cy="272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1F249A6-FBDC-4BDC-9D7B-1FF523332ADE}"/>
              </a:ext>
            </a:extLst>
          </p:cNvPr>
          <p:cNvSpPr/>
          <p:nvPr/>
        </p:nvSpPr>
        <p:spPr>
          <a:xfrm>
            <a:off x="395536" y="332656"/>
            <a:ext cx="1512168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6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0" descr="圖片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群組 11"/>
          <p:cNvGrpSpPr>
            <a:grpSpLocks/>
          </p:cNvGrpSpPr>
          <p:nvPr/>
        </p:nvGrpSpPr>
        <p:grpSpPr bwMode="auto">
          <a:xfrm>
            <a:off x="107950" y="115888"/>
            <a:ext cx="2516188" cy="863600"/>
            <a:chOff x="467544" y="476672"/>
            <a:chExt cx="2732659" cy="1113123"/>
          </a:xfrm>
        </p:grpSpPr>
        <p:sp>
          <p:nvSpPr>
            <p:cNvPr id="3079" name="Text Box 31"/>
            <p:cNvSpPr txBox="1">
              <a:spLocks noChangeArrowheads="1"/>
            </p:cNvSpPr>
            <p:nvPr/>
          </p:nvSpPr>
          <p:spPr bwMode="auto">
            <a:xfrm>
              <a:off x="1406088" y="569432"/>
              <a:ext cx="1728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學習室</a:t>
              </a:r>
            </a:p>
          </p:txBody>
        </p:sp>
        <p:sp>
          <p:nvSpPr>
            <p:cNvPr id="3080" name="Line 32"/>
            <p:cNvSpPr>
              <a:spLocks noChangeShapeType="1"/>
            </p:cNvSpPr>
            <p:nvPr/>
          </p:nvSpPr>
          <p:spPr bwMode="auto">
            <a:xfrm>
              <a:off x="1404740" y="1412727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3081" name="圖片 10" descr="book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1008112" cy="111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1520" y="1153607"/>
            <a:ext cx="6480720" cy="667991"/>
          </a:xfrm>
          <a:prstGeom prst="wedgeRoundRectCallout">
            <a:avLst>
              <a:gd name="adj1" fmla="val 55039"/>
              <a:gd name="adj2" fmla="val -35465"/>
              <a:gd name="adj3" fmla="val 16667"/>
            </a:avLst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你們知道「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」字的意思嗎？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8" name="Picture 2" descr="icon_owl_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33" y="123998"/>
            <a:ext cx="2167167" cy="18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">
            <a:extLst>
              <a:ext uri="{FF2B5EF4-FFF2-40B4-BE49-F238E27FC236}">
                <a16:creationId xmlns="" xmlns:a16="http://schemas.microsoft.com/office/drawing/2014/main" id="{688A40FE-FF08-4847-B6BF-4CB43EBE1434}"/>
              </a:ext>
            </a:extLst>
          </p:cNvPr>
          <p:cNvGrpSpPr>
            <a:grpSpLocks/>
          </p:cNvGrpSpPr>
          <p:nvPr/>
        </p:nvGrpSpPr>
        <p:grpSpPr bwMode="auto">
          <a:xfrm>
            <a:off x="2624138" y="1916832"/>
            <a:ext cx="5476254" cy="765790"/>
            <a:chOff x="1403350" y="2781300"/>
            <a:chExt cx="6832405" cy="934777"/>
          </a:xfrm>
        </p:grpSpPr>
        <p:sp>
          <p:nvSpPr>
            <p:cNvPr id="11" name="Rounded Rectangle 16">
              <a:extLst>
                <a:ext uri="{FF2B5EF4-FFF2-40B4-BE49-F238E27FC236}">
                  <a16:creationId xmlns="" xmlns:a16="http://schemas.microsoft.com/office/drawing/2014/main" id="{D99A2821-2A2A-4ABA-9D91-F220E25C14A0}"/>
                </a:ext>
              </a:extLst>
            </p:cNvPr>
            <p:cNvSpPr/>
            <p:nvPr/>
          </p:nvSpPr>
          <p:spPr>
            <a:xfrm>
              <a:off x="1403350" y="2781300"/>
              <a:ext cx="6832405" cy="934777"/>
            </a:xfrm>
            <a:prstGeom prst="roundRect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矩形 12">
              <a:extLst>
                <a:ext uri="{FF2B5EF4-FFF2-40B4-BE49-F238E27FC236}">
                  <a16:creationId xmlns="" xmlns:a16="http://schemas.microsoft.com/office/drawing/2014/main" id="{05607E29-1A6F-400C-B330-846ECD9F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731" y="2893734"/>
              <a:ext cx="6696024" cy="716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相當於常用的「</a:t>
              </a:r>
              <a:r>
                <a:rPr lang="zh-TW" altLang="en-US" sz="3600" b="1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3600" b="1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」字。</a:t>
              </a: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="" xmlns:a16="http://schemas.microsoft.com/office/drawing/2014/main" id="{EFF96327-8B15-42FF-81EF-BA9C2CC06DD2}"/>
              </a:ext>
            </a:extLst>
          </p:cNvPr>
          <p:cNvGrpSpPr>
            <a:grpSpLocks/>
          </p:cNvGrpSpPr>
          <p:nvPr/>
        </p:nvGrpSpPr>
        <p:grpSpPr bwMode="auto">
          <a:xfrm>
            <a:off x="251521" y="1927753"/>
            <a:ext cx="2232248" cy="729967"/>
            <a:chOff x="1334293" y="1514350"/>
            <a:chExt cx="3335707" cy="936625"/>
          </a:xfrm>
        </p:grpSpPr>
        <p:sp>
          <p:nvSpPr>
            <p:cNvPr id="14" name="Rounded Rectangle 6">
              <a:extLst>
                <a:ext uri="{FF2B5EF4-FFF2-40B4-BE49-F238E27FC236}">
                  <a16:creationId xmlns="" xmlns:a16="http://schemas.microsoft.com/office/drawing/2014/main" id="{523B5610-3DCD-42F7-8667-3A6E9A1D4DE3}"/>
                </a:ext>
              </a:extLst>
            </p:cNvPr>
            <p:cNvSpPr/>
            <p:nvPr/>
          </p:nvSpPr>
          <p:spPr>
            <a:xfrm>
              <a:off x="1358631" y="1514350"/>
              <a:ext cx="3311369" cy="9366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26">
              <a:extLst>
                <a:ext uri="{FF2B5EF4-FFF2-40B4-BE49-F238E27FC236}">
                  <a16:creationId xmlns="" xmlns:a16="http://schemas.microsoft.com/office/drawing/2014/main" id="{A4037B49-0AFD-44EF-9621-CB5EC9B90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293" y="1647592"/>
              <a:ext cx="3312343" cy="71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用作助詞</a:t>
              </a:r>
            </a:p>
          </p:txBody>
        </p:sp>
      </p:grpSp>
      <p:grpSp>
        <p:nvGrpSpPr>
          <p:cNvPr id="16" name="群組 6">
            <a:extLst>
              <a:ext uri="{FF2B5EF4-FFF2-40B4-BE49-F238E27FC236}">
                <a16:creationId xmlns="" xmlns:a16="http://schemas.microsoft.com/office/drawing/2014/main" id="{B403C343-86B2-4E38-AD1E-59DBFB1B7F00}"/>
              </a:ext>
            </a:extLst>
          </p:cNvPr>
          <p:cNvGrpSpPr>
            <a:grpSpLocks/>
          </p:cNvGrpSpPr>
          <p:nvPr/>
        </p:nvGrpSpPr>
        <p:grpSpPr bwMode="auto">
          <a:xfrm>
            <a:off x="114379" y="2748027"/>
            <a:ext cx="4236579" cy="1162994"/>
            <a:chOff x="1979712" y="1628800"/>
            <a:chExt cx="4974237" cy="2232248"/>
          </a:xfrm>
        </p:grpSpPr>
        <p:pic>
          <p:nvPicPr>
            <p:cNvPr id="17" name="圖片 7" descr="竹簡.gif">
              <a:extLst>
                <a:ext uri="{FF2B5EF4-FFF2-40B4-BE49-F238E27FC236}">
                  <a16:creationId xmlns="" xmlns:a16="http://schemas.microsoft.com/office/drawing/2014/main" id="{CDEA36D3-29C7-43A3-BEE1-8DFC86569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5"/>
            <a:stretch>
              <a:fillRect/>
            </a:stretch>
          </p:blipFill>
          <p:spPr bwMode="auto">
            <a:xfrm>
              <a:off x="1979712" y="1628800"/>
              <a:ext cx="4974237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8">
              <a:extLst>
                <a:ext uri="{FF2B5EF4-FFF2-40B4-BE49-F238E27FC236}">
                  <a16:creationId xmlns="" xmlns:a16="http://schemas.microsoft.com/office/drawing/2014/main" id="{3459C470-5E4A-4ED1-8ACD-2DC38AD1F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487" y="2106797"/>
              <a:ext cx="4827461" cy="105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</a:t>
              </a:r>
              <a:r>
                <a:rPr lang="zh-TW" altLang="en-US" sz="3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初，性本善。</a:t>
              </a:r>
            </a:p>
          </p:txBody>
        </p:sp>
      </p:grpSp>
      <p:cxnSp>
        <p:nvCxnSpPr>
          <p:cNvPr id="20" name="直線單箭頭接點 19">
            <a:extLst>
              <a:ext uri="{FF2B5EF4-FFF2-40B4-BE49-F238E27FC236}">
                <a16:creationId xmlns="" xmlns:a16="http://schemas.microsoft.com/office/drawing/2014/main" id="{8D01F3E0-DDBD-4591-A0BB-BF4B9DF2A900}"/>
              </a:ext>
            </a:extLst>
          </p:cNvPr>
          <p:cNvCxnSpPr>
            <a:cxnSpLocks/>
          </p:cNvCxnSpPr>
          <p:nvPr/>
        </p:nvCxnSpPr>
        <p:spPr>
          <a:xfrm>
            <a:off x="1187624" y="2657720"/>
            <a:ext cx="0" cy="532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0">
            <a:extLst>
              <a:ext uri="{FF2B5EF4-FFF2-40B4-BE49-F238E27FC236}">
                <a16:creationId xmlns="" xmlns:a16="http://schemas.microsoft.com/office/drawing/2014/main" id="{BBA6CA5B-90C0-4AEF-A81F-C4114738E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893" y="2989226"/>
            <a:ext cx="3788356" cy="64633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是「</a:t>
            </a:r>
            <a:r>
              <a:rPr kumimoji="1" lang="zh-TW" altLang="en-US" sz="36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  <a:cs typeface="BiauKai"/>
              </a:rPr>
              <a:t>的</a:t>
            </a: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」的意思。</a:t>
            </a:r>
          </a:p>
        </p:txBody>
      </p:sp>
      <p:grpSp>
        <p:nvGrpSpPr>
          <p:cNvPr id="35" name="Group 1">
            <a:extLst>
              <a:ext uri="{FF2B5EF4-FFF2-40B4-BE49-F238E27FC236}">
                <a16:creationId xmlns="" xmlns:a16="http://schemas.microsoft.com/office/drawing/2014/main" id="{12BD5213-00C6-4CB9-AF6A-D1696252B17D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3894736"/>
            <a:ext cx="3960366" cy="769061"/>
            <a:chOff x="755501" y="1052736"/>
            <a:chExt cx="6409732" cy="1224136"/>
          </a:xfrm>
        </p:grpSpPr>
        <p:sp>
          <p:nvSpPr>
            <p:cNvPr id="36" name="Rounded Rectangle 11">
              <a:extLst>
                <a:ext uri="{FF2B5EF4-FFF2-40B4-BE49-F238E27FC236}">
                  <a16:creationId xmlns="" xmlns:a16="http://schemas.microsoft.com/office/drawing/2014/main" id="{7F27491B-D32B-4EC4-B23B-F52534A5F5CE}"/>
                </a:ext>
              </a:extLst>
            </p:cNvPr>
            <p:cNvSpPr/>
            <p:nvPr/>
          </p:nvSpPr>
          <p:spPr bwMode="auto">
            <a:xfrm>
              <a:off x="755501" y="1052736"/>
              <a:ext cx="6409732" cy="1224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3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矩形 27">
              <a:extLst>
                <a:ext uri="{FF2B5EF4-FFF2-40B4-BE49-F238E27FC236}">
                  <a16:creationId xmlns="" xmlns:a16="http://schemas.microsoft.com/office/drawing/2014/main" id="{7FCAD7F0-659E-4516-A154-49B5A9339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01" y="1196752"/>
              <a:ext cx="6363824" cy="102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25488" indent="-725488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用作第三人稱代詞</a:t>
              </a:r>
            </a:p>
          </p:txBody>
        </p:sp>
      </p:grpSp>
      <p:grpSp>
        <p:nvGrpSpPr>
          <p:cNvPr id="38" name="群組 1">
            <a:extLst>
              <a:ext uri="{FF2B5EF4-FFF2-40B4-BE49-F238E27FC236}">
                <a16:creationId xmlns="" xmlns:a16="http://schemas.microsoft.com/office/drawing/2014/main" id="{41656E29-4B0C-407C-A0F4-384BB9E78EAC}"/>
              </a:ext>
            </a:extLst>
          </p:cNvPr>
          <p:cNvGrpSpPr>
            <a:grpSpLocks/>
          </p:cNvGrpSpPr>
          <p:nvPr/>
        </p:nvGrpSpPr>
        <p:grpSpPr bwMode="auto">
          <a:xfrm>
            <a:off x="3707904" y="3894736"/>
            <a:ext cx="5220072" cy="765790"/>
            <a:chOff x="91496" y="2781937"/>
            <a:chExt cx="7914659" cy="1799588"/>
          </a:xfrm>
        </p:grpSpPr>
        <p:sp>
          <p:nvSpPr>
            <p:cNvPr id="39" name="Rounded Rectangle 13">
              <a:extLst>
                <a:ext uri="{FF2B5EF4-FFF2-40B4-BE49-F238E27FC236}">
                  <a16:creationId xmlns="" xmlns:a16="http://schemas.microsoft.com/office/drawing/2014/main" id="{4E25FB06-D4F1-49DA-95F6-8DB78B4CB73F}"/>
                </a:ext>
              </a:extLst>
            </p:cNvPr>
            <p:cNvSpPr/>
            <p:nvPr/>
          </p:nvSpPr>
          <p:spPr bwMode="auto">
            <a:xfrm>
              <a:off x="755523" y="2781937"/>
              <a:ext cx="7250632" cy="1799588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3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矩形 9">
              <a:extLst>
                <a:ext uri="{FF2B5EF4-FFF2-40B4-BE49-F238E27FC236}">
                  <a16:creationId xmlns="" xmlns:a16="http://schemas.microsoft.com/office/drawing/2014/main" id="{9495B9A5-409B-4A35-9BAC-0DA710CE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6" y="2823058"/>
              <a:ext cx="7463373" cy="91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725488" indent="-725488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等於</a:t>
              </a: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他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她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牠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</a:t>
              </a:r>
              <a:r>
                <a:rPr lang="zh-TW" altLang="en-US" sz="3600" b="1" dirty="0">
                  <a:solidFill>
                    <a:srgbClr val="FF33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它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</p:grpSp>
      <p:grpSp>
        <p:nvGrpSpPr>
          <p:cNvPr id="42" name="群組 6">
            <a:extLst>
              <a:ext uri="{FF2B5EF4-FFF2-40B4-BE49-F238E27FC236}">
                <a16:creationId xmlns="" xmlns:a16="http://schemas.microsoft.com/office/drawing/2014/main" id="{4ECC058B-9FE7-4C13-AA75-14E16F976041}"/>
              </a:ext>
            </a:extLst>
          </p:cNvPr>
          <p:cNvGrpSpPr>
            <a:grpSpLocks/>
          </p:cNvGrpSpPr>
          <p:nvPr/>
        </p:nvGrpSpPr>
        <p:grpSpPr bwMode="auto">
          <a:xfrm>
            <a:off x="0" y="4965226"/>
            <a:ext cx="5252887" cy="1082060"/>
            <a:chOff x="1979712" y="1628800"/>
            <a:chExt cx="5327186" cy="2232248"/>
          </a:xfrm>
        </p:grpSpPr>
        <p:pic>
          <p:nvPicPr>
            <p:cNvPr id="43" name="圖片 7" descr="竹簡.gif">
              <a:extLst>
                <a:ext uri="{FF2B5EF4-FFF2-40B4-BE49-F238E27FC236}">
                  <a16:creationId xmlns="" xmlns:a16="http://schemas.microsoft.com/office/drawing/2014/main" id="{C8018240-4978-4F0E-A811-91397CCA1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5"/>
            <a:stretch>
              <a:fillRect/>
            </a:stretch>
          </p:blipFill>
          <p:spPr bwMode="auto">
            <a:xfrm>
              <a:off x="1979712" y="1628800"/>
              <a:ext cx="5252830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矩形 8">
              <a:extLst>
                <a:ext uri="{FF2B5EF4-FFF2-40B4-BE49-F238E27FC236}">
                  <a16:creationId xmlns="" xmlns:a16="http://schemas.microsoft.com/office/drawing/2014/main" id="{0B65BB2F-B337-4602-9E3E-4A0D03E19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91" y="2130727"/>
              <a:ext cx="5108307" cy="58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學而時習</a:t>
              </a:r>
              <a:r>
                <a:rPr lang="zh-TW" altLang="en-US" sz="36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</a:t>
              </a:r>
              <a:r>
                <a:rPr lang="zh-TW" altLang="en-US" sz="36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，不亦説乎？</a:t>
              </a:r>
            </a:p>
          </p:txBody>
        </p:sp>
      </p:grpSp>
      <p:cxnSp>
        <p:nvCxnSpPr>
          <p:cNvPr id="45" name="直線單箭頭接點 44">
            <a:extLst>
              <a:ext uri="{FF2B5EF4-FFF2-40B4-BE49-F238E27FC236}">
                <a16:creationId xmlns="" xmlns:a16="http://schemas.microsoft.com/office/drawing/2014/main" id="{D07F5AF2-629D-4903-BE91-24EC0D9BC280}"/>
              </a:ext>
            </a:extLst>
          </p:cNvPr>
          <p:cNvCxnSpPr>
            <a:cxnSpLocks/>
          </p:cNvCxnSpPr>
          <p:nvPr/>
        </p:nvCxnSpPr>
        <p:spPr>
          <a:xfrm>
            <a:off x="2306099" y="4660526"/>
            <a:ext cx="0" cy="71458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10">
            <a:extLst>
              <a:ext uri="{FF2B5EF4-FFF2-40B4-BE49-F238E27FC236}">
                <a16:creationId xmlns="" xmlns:a16="http://schemas.microsoft.com/office/drawing/2014/main" id="{DA1DE506-BDAF-4AE8-9E58-6269D288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6034159"/>
            <a:ext cx="5249912" cy="64633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是「</a:t>
            </a:r>
            <a:r>
              <a:rPr kumimoji="1" lang="zh-TW" altLang="en-US" sz="36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它</a:t>
            </a: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」</a:t>
            </a:r>
            <a:r>
              <a:rPr kumimoji="1" lang="en-US" altLang="zh-TW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(</a:t>
            </a: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知識</a:t>
            </a:r>
            <a:r>
              <a:rPr kumimoji="1" lang="en-US" altLang="zh-TW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) </a:t>
            </a:r>
            <a:r>
              <a:rPr kumimoji="1" lang="zh-TW" altLang="en-US" sz="3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標楷體" charset="0"/>
              </a:rPr>
              <a:t>的意思。</a:t>
            </a:r>
            <a:endParaRPr kumimoji="1" lang="zh-TW" altLang="en-US" sz="3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4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84176"/>
            <a:ext cx="4392488" cy="5069160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被公認為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是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史書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記載了自上古傳說中的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黃帝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，到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漢武帝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的歷史。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一鳴驚人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」記載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滑稽列傳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050" name="Picture 2" descr="「史記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516115" cy="33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6272">
            <a:off x="5681767" y="287036"/>
            <a:ext cx="351160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1" descr="圖片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71600" y="2204864"/>
            <a:ext cx="7248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齊威王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之時，喜隱，好為淫樂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長夜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飲。</a:t>
            </a:r>
            <a:endParaRPr lang="zh-TW" altLang="en-US" sz="37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3"/>
          <p:cNvGrpSpPr>
            <a:grpSpLocks/>
          </p:cNvGrpSpPr>
          <p:nvPr/>
        </p:nvGrpSpPr>
        <p:grpSpPr bwMode="auto">
          <a:xfrm>
            <a:off x="5043538" y="3562177"/>
            <a:ext cx="1957387" cy="1143000"/>
            <a:chOff x="5357818" y="3214686"/>
            <a:chExt cx="1957798" cy="1143008"/>
          </a:xfrm>
        </p:grpSpPr>
        <p:pic>
          <p:nvPicPr>
            <p:cNvPr id="9235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3214686"/>
              <a:ext cx="1957798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17"/>
            <p:cNvSpPr>
              <a:spLocks noChangeArrowheads="1"/>
            </p:cNvSpPr>
            <p:nvPr/>
          </p:nvSpPr>
          <p:spPr bwMode="auto">
            <a:xfrm>
              <a:off x="6000760" y="3357562"/>
              <a:ext cx="6985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</a:p>
          </p:txBody>
        </p:sp>
      </p:grp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972100" y="5062364"/>
            <a:ext cx="3357563" cy="1143000"/>
            <a:chOff x="5286375" y="4714875"/>
            <a:chExt cx="3357563" cy="1143000"/>
          </a:xfrm>
        </p:grpSpPr>
        <p:pic>
          <p:nvPicPr>
            <p:cNvPr id="9233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4714875"/>
              <a:ext cx="335756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矩形 20"/>
            <p:cNvSpPr>
              <a:spLocks noChangeArrowheads="1"/>
            </p:cNvSpPr>
            <p:nvPr/>
          </p:nvSpPr>
          <p:spPr bwMode="auto">
            <a:xfrm>
              <a:off x="5786438" y="4786313"/>
              <a:ext cx="22367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用作助詞</a:t>
              </a:r>
            </a:p>
          </p:txBody>
        </p:sp>
      </p:grpSp>
      <p:grpSp>
        <p:nvGrpSpPr>
          <p:cNvPr id="5" name="群組 22"/>
          <p:cNvGrpSpPr>
            <a:grpSpLocks/>
          </p:cNvGrpSpPr>
          <p:nvPr/>
        </p:nvGrpSpPr>
        <p:grpSpPr bwMode="auto">
          <a:xfrm>
            <a:off x="1043038" y="3705052"/>
            <a:ext cx="3857625" cy="857250"/>
            <a:chOff x="1357290" y="3357562"/>
            <a:chExt cx="3858222" cy="857256"/>
          </a:xfrm>
        </p:grpSpPr>
        <p:sp>
          <p:nvSpPr>
            <p:cNvPr id="21" name="圓角矩形 20"/>
            <p:cNvSpPr/>
            <p:nvPr/>
          </p:nvSpPr>
          <p:spPr>
            <a:xfrm>
              <a:off x="1428738" y="3357562"/>
              <a:ext cx="3215186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231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「之」的意思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向右箭號 21"/>
            <p:cNvSpPr>
              <a:spLocks noChangeArrowheads="1"/>
            </p:cNvSpPr>
            <p:nvPr/>
          </p:nvSpPr>
          <p:spPr bwMode="auto">
            <a:xfrm>
              <a:off x="4643924" y="3644901"/>
              <a:ext cx="571588" cy="357191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9225" name="Picture 4" descr="icon_owl_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656184" cy="14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22"/>
          <p:cNvGrpSpPr>
            <a:grpSpLocks/>
          </p:cNvGrpSpPr>
          <p:nvPr/>
        </p:nvGrpSpPr>
        <p:grpSpPr bwMode="auto">
          <a:xfrm>
            <a:off x="1043038" y="5133802"/>
            <a:ext cx="3857625" cy="857250"/>
            <a:chOff x="1357290" y="3357562"/>
            <a:chExt cx="3858222" cy="857256"/>
          </a:xfrm>
        </p:grpSpPr>
        <p:sp>
          <p:nvSpPr>
            <p:cNvPr id="26" name="圓角矩形 25"/>
            <p:cNvSpPr/>
            <p:nvPr/>
          </p:nvSpPr>
          <p:spPr>
            <a:xfrm>
              <a:off x="1428738" y="3357562"/>
              <a:ext cx="3215186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228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「之」的用法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向右箭號 27"/>
            <p:cNvSpPr>
              <a:spLocks noChangeArrowheads="1"/>
            </p:cNvSpPr>
            <p:nvPr/>
          </p:nvSpPr>
          <p:spPr bwMode="auto">
            <a:xfrm>
              <a:off x="4643924" y="3644901"/>
              <a:ext cx="571588" cy="357191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CCFD14C-45ED-4B6E-A584-9BCA382E80FA}"/>
              </a:ext>
            </a:extLst>
          </p:cNvPr>
          <p:cNvSpPr/>
          <p:nvPr/>
        </p:nvSpPr>
        <p:spPr>
          <a:xfrm>
            <a:off x="1331640" y="116632"/>
            <a:ext cx="1368152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908720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讀一讀下面句子，想一想句子裏的「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」字表示甚麼意思。</a:t>
            </a:r>
            <a:endParaRPr lang="zh-TW" altLang="en-US" sz="3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3" name="群組 16"/>
          <p:cNvGrpSpPr>
            <a:grpSpLocks/>
          </p:cNvGrpSpPr>
          <p:nvPr/>
        </p:nvGrpSpPr>
        <p:grpSpPr bwMode="auto">
          <a:xfrm>
            <a:off x="6444208" y="0"/>
            <a:ext cx="2376264" cy="552020"/>
            <a:chOff x="251520" y="249475"/>
            <a:chExt cx="2826214" cy="1091864"/>
          </a:xfrm>
        </p:grpSpPr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187449" y="348735"/>
              <a:ext cx="1890285" cy="74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3600" b="1">
                  <a:solidFill>
                    <a:srgbClr val="990033"/>
                  </a:solidFill>
                  <a:ea typeface="標楷體" panose="03000509000000000000" pitchFamily="65" charset="-120"/>
                </a:rPr>
                <a:t>練習室</a:t>
              </a: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1116013" y="1341339"/>
              <a:ext cx="1795463" cy="0"/>
            </a:xfrm>
            <a:prstGeom prst="line">
              <a:avLst/>
            </a:prstGeom>
            <a:noFill/>
            <a:ln w="44450">
              <a:solidFill>
                <a:srgbClr val="333333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29" name="圖片 19" descr="pencil3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49475"/>
              <a:ext cx="953722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578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1" descr="圖片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矩形 12"/>
          <p:cNvSpPr>
            <a:spLocks noChangeArrowheads="1"/>
          </p:cNvSpPr>
          <p:nvPr/>
        </p:nvSpPr>
        <p:spPr bwMode="auto">
          <a:xfrm>
            <a:off x="1043608" y="2348880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淳于髡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説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以隱。</a:t>
            </a:r>
          </a:p>
        </p:txBody>
      </p:sp>
      <p:grpSp>
        <p:nvGrpSpPr>
          <p:cNvPr id="3" name="群組 22"/>
          <p:cNvGrpSpPr>
            <a:grpSpLocks/>
          </p:cNvGrpSpPr>
          <p:nvPr/>
        </p:nvGrpSpPr>
        <p:grpSpPr bwMode="auto">
          <a:xfrm>
            <a:off x="1043608" y="3429000"/>
            <a:ext cx="3859212" cy="857250"/>
            <a:chOff x="1357290" y="3357562"/>
            <a:chExt cx="3858222" cy="857256"/>
          </a:xfrm>
        </p:grpSpPr>
        <p:sp>
          <p:nvSpPr>
            <p:cNvPr id="15" name="圓角矩形 20"/>
            <p:cNvSpPr/>
            <p:nvPr/>
          </p:nvSpPr>
          <p:spPr>
            <a:xfrm>
              <a:off x="1428709" y="3357562"/>
              <a:ext cx="3215450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59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「之」的意思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向右箭號 21"/>
            <p:cNvSpPr>
              <a:spLocks noChangeArrowheads="1"/>
            </p:cNvSpPr>
            <p:nvPr/>
          </p:nvSpPr>
          <p:spPr bwMode="auto">
            <a:xfrm>
              <a:off x="4644159" y="3644902"/>
              <a:ext cx="571353" cy="357189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群組 23"/>
          <p:cNvGrpSpPr>
            <a:grpSpLocks/>
          </p:cNvGrpSpPr>
          <p:nvPr/>
        </p:nvGrpSpPr>
        <p:grpSpPr bwMode="auto">
          <a:xfrm>
            <a:off x="5364783" y="3284538"/>
            <a:ext cx="1957387" cy="1143000"/>
            <a:chOff x="5357818" y="3214686"/>
            <a:chExt cx="1957798" cy="1143008"/>
          </a:xfrm>
        </p:grpSpPr>
        <p:pic>
          <p:nvPicPr>
            <p:cNvPr id="10256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3214686"/>
              <a:ext cx="1957798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矩形 17"/>
            <p:cNvSpPr>
              <a:spLocks noChangeArrowheads="1"/>
            </p:cNvSpPr>
            <p:nvPr/>
          </p:nvSpPr>
          <p:spPr bwMode="auto">
            <a:xfrm>
              <a:off x="6000760" y="3357562"/>
              <a:ext cx="697773" cy="7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他</a:t>
              </a: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004420" y="4724400"/>
            <a:ext cx="3357563" cy="1143000"/>
            <a:chOff x="5220072" y="4509120"/>
            <a:chExt cx="3357563" cy="1143000"/>
          </a:xfrm>
        </p:grpSpPr>
        <p:pic>
          <p:nvPicPr>
            <p:cNvPr id="10254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509120"/>
              <a:ext cx="335756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矩形 20"/>
            <p:cNvSpPr>
              <a:spLocks noChangeArrowheads="1"/>
            </p:cNvSpPr>
            <p:nvPr/>
          </p:nvSpPr>
          <p:spPr bwMode="auto">
            <a:xfrm>
              <a:off x="5796136" y="4653136"/>
              <a:ext cx="22367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用作代詞</a:t>
              </a:r>
            </a:p>
          </p:txBody>
        </p:sp>
      </p:grpSp>
      <p:pic>
        <p:nvPicPr>
          <p:cNvPr id="10249" name="Picture 22" descr="icon_owl_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47831"/>
            <a:ext cx="1747859" cy="15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22"/>
          <p:cNvGrpSpPr>
            <a:grpSpLocks/>
          </p:cNvGrpSpPr>
          <p:nvPr/>
        </p:nvGrpSpPr>
        <p:grpSpPr bwMode="auto">
          <a:xfrm>
            <a:off x="1070595" y="4859338"/>
            <a:ext cx="3859213" cy="857250"/>
            <a:chOff x="1357290" y="3357562"/>
            <a:chExt cx="3858222" cy="857256"/>
          </a:xfrm>
        </p:grpSpPr>
        <p:sp>
          <p:nvSpPr>
            <p:cNvPr id="27" name="圓角矩形 20"/>
            <p:cNvSpPr/>
            <p:nvPr/>
          </p:nvSpPr>
          <p:spPr>
            <a:xfrm>
              <a:off x="1428710" y="3357562"/>
              <a:ext cx="3215449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252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「之」的用法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向右箭號 21"/>
            <p:cNvSpPr>
              <a:spLocks noChangeArrowheads="1"/>
            </p:cNvSpPr>
            <p:nvPr/>
          </p:nvSpPr>
          <p:spPr bwMode="auto">
            <a:xfrm>
              <a:off x="4644159" y="3644901"/>
              <a:ext cx="571353" cy="357191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94D2ADF7-E512-4651-8237-66E41668F2CF}"/>
              </a:ext>
            </a:extLst>
          </p:cNvPr>
          <p:cNvSpPr/>
          <p:nvPr/>
        </p:nvSpPr>
        <p:spPr>
          <a:xfrm>
            <a:off x="1115616" y="116632"/>
            <a:ext cx="1368152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1600" y="908720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讀一讀下面句子，想一想句子裏的「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」字表示甚麼意思。</a:t>
            </a:r>
            <a:endParaRPr lang="zh-TW" altLang="en-US" sz="3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252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1" descr="圖片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71600" y="2420888"/>
            <a:ext cx="7248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國中有大鳥，止王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庭，三年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不蜚又不鳴，王知此鳥何也？</a:t>
            </a:r>
          </a:p>
        </p:txBody>
      </p:sp>
      <p:grpSp>
        <p:nvGrpSpPr>
          <p:cNvPr id="3" name="群組 22"/>
          <p:cNvGrpSpPr>
            <a:grpSpLocks/>
          </p:cNvGrpSpPr>
          <p:nvPr/>
        </p:nvGrpSpPr>
        <p:grpSpPr bwMode="auto">
          <a:xfrm>
            <a:off x="1089075" y="3921076"/>
            <a:ext cx="3859213" cy="857250"/>
            <a:chOff x="1357290" y="3357562"/>
            <a:chExt cx="3858222" cy="857256"/>
          </a:xfrm>
        </p:grpSpPr>
        <p:sp>
          <p:nvSpPr>
            <p:cNvPr id="16" name="圓角矩形 20"/>
            <p:cNvSpPr/>
            <p:nvPr/>
          </p:nvSpPr>
          <p:spPr>
            <a:xfrm>
              <a:off x="1428710" y="3357562"/>
              <a:ext cx="3215449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83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「之」的意思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向右箭號 21"/>
            <p:cNvSpPr>
              <a:spLocks noChangeArrowheads="1"/>
            </p:cNvSpPr>
            <p:nvPr/>
          </p:nvSpPr>
          <p:spPr bwMode="auto">
            <a:xfrm>
              <a:off x="4644159" y="3644901"/>
              <a:ext cx="571353" cy="357191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群組 23"/>
          <p:cNvGrpSpPr>
            <a:grpSpLocks/>
          </p:cNvGrpSpPr>
          <p:nvPr/>
        </p:nvGrpSpPr>
        <p:grpSpPr bwMode="auto">
          <a:xfrm>
            <a:off x="4978450" y="3776613"/>
            <a:ext cx="1957388" cy="1143000"/>
            <a:chOff x="5357818" y="3214686"/>
            <a:chExt cx="1957798" cy="1143008"/>
          </a:xfrm>
        </p:grpSpPr>
        <p:pic>
          <p:nvPicPr>
            <p:cNvPr id="11280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3214686"/>
              <a:ext cx="1957798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矩形 17"/>
            <p:cNvSpPr>
              <a:spLocks noChangeArrowheads="1"/>
            </p:cNvSpPr>
            <p:nvPr/>
          </p:nvSpPr>
          <p:spPr bwMode="auto">
            <a:xfrm>
              <a:off x="6000760" y="3357562"/>
              <a:ext cx="6985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</a:p>
          </p:txBody>
        </p:sp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978450" y="5216476"/>
            <a:ext cx="3355975" cy="1143000"/>
            <a:chOff x="5220072" y="4653136"/>
            <a:chExt cx="3357563" cy="1143000"/>
          </a:xfrm>
        </p:grpSpPr>
        <p:pic>
          <p:nvPicPr>
            <p:cNvPr id="11278" name="Picture 13" descr="D:\教育出版社\教育中文寫作\參考資料\背景圖\p77n_3a_p32_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653136"/>
              <a:ext cx="335756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矩形 21"/>
            <p:cNvSpPr>
              <a:spLocks noChangeArrowheads="1"/>
            </p:cNvSpPr>
            <p:nvPr/>
          </p:nvSpPr>
          <p:spPr bwMode="auto">
            <a:xfrm>
              <a:off x="5796136" y="4797152"/>
              <a:ext cx="223651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用作助詞</a:t>
              </a:r>
            </a:p>
          </p:txBody>
        </p:sp>
      </p:grpSp>
      <p:pic>
        <p:nvPicPr>
          <p:cNvPr id="11273" name="Picture 22" descr="icon_owl_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5492027"/>
            <a:ext cx="1584176" cy="13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22"/>
          <p:cNvGrpSpPr>
            <a:grpSpLocks/>
          </p:cNvGrpSpPr>
          <p:nvPr/>
        </p:nvGrpSpPr>
        <p:grpSpPr bwMode="auto">
          <a:xfrm>
            <a:off x="1114475" y="5206951"/>
            <a:ext cx="3859213" cy="857250"/>
            <a:chOff x="1357290" y="3357562"/>
            <a:chExt cx="3858222" cy="857256"/>
          </a:xfrm>
        </p:grpSpPr>
        <p:sp>
          <p:nvSpPr>
            <p:cNvPr id="27" name="圓角矩形 20"/>
            <p:cNvSpPr/>
            <p:nvPr/>
          </p:nvSpPr>
          <p:spPr>
            <a:xfrm>
              <a:off x="1428710" y="3357562"/>
              <a:ext cx="3215449" cy="857256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76" name="矩形 16"/>
            <p:cNvSpPr>
              <a:spLocks noChangeArrowheads="1"/>
            </p:cNvSpPr>
            <p:nvPr/>
          </p:nvSpPr>
          <p:spPr bwMode="auto">
            <a:xfrm>
              <a:off x="1357290" y="3429001"/>
              <a:ext cx="3429024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800" b="1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「之」的用法</a:t>
              </a:r>
              <a:endParaRPr lang="zh-TW" altLang="en-US" sz="37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向右箭號 21"/>
            <p:cNvSpPr>
              <a:spLocks noChangeArrowheads="1"/>
            </p:cNvSpPr>
            <p:nvPr/>
          </p:nvSpPr>
          <p:spPr bwMode="auto">
            <a:xfrm>
              <a:off x="4644159" y="3644901"/>
              <a:ext cx="571353" cy="357191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CACE1"/>
                </a:gs>
                <a:gs pos="35001">
                  <a:srgbClr val="C5C5E9"/>
                </a:gs>
                <a:gs pos="100000">
                  <a:srgbClr val="E9E9F7"/>
                </a:gs>
              </a:gsLst>
              <a:lin ang="16200000" scaled="1"/>
            </a:gradFill>
            <a:ln w="9525">
              <a:solidFill>
                <a:srgbClr val="292989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047386D4-27BF-4F51-BD1B-93AF501D93A5}"/>
              </a:ext>
            </a:extLst>
          </p:cNvPr>
          <p:cNvSpPr/>
          <p:nvPr/>
        </p:nvSpPr>
        <p:spPr>
          <a:xfrm>
            <a:off x="1331640" y="116632"/>
            <a:ext cx="1368152" cy="5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P.52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584" y="908720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讀一讀下面句子，想一想句子裏的「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」字表示甚麼意思。</a:t>
            </a:r>
            <a:endParaRPr lang="zh-TW" altLang="en-US" sz="3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6635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en-US" altLang="zh-TW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P.50 (</a:t>
            </a:r>
            <a:r>
              <a:rPr lang="zh-TW" altLang="en-US" sz="33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思考與討論</a:t>
            </a:r>
            <a:r>
              <a:rPr lang="en-US" altLang="zh-TW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全文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翻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譯</a:t>
            </a:r>
            <a:endParaRPr lang="zh-TW" altLang="en-US" sz="33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當國君的時候，喜歡聽一些拐彎抹角、近似謎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之類的話，他無節制地一天到晚飲酒，</a:t>
            </a:r>
            <a:r>
              <a:rPr lang="en-US" altLang="zh-TW" sz="35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5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沉迷享</a:t>
            </a:r>
            <a:r>
              <a:rPr lang="zh-TW" altLang="en-US" sz="35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en-US" sz="35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不理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朝政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，把國家全都交給大臣去辦。幾年下來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，百官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都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荒廢政務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，國家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一片混亂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。其他諸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侯一起侵略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家將要在旦夕之間滅亡。可是，左右的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大臣都不敢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勸，使他改正過失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有個叫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的大臣，用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隱語的方式勸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說：「我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一隻大鳥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，整天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棲息在大王的庭院裏，三年來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不飛也不叫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知道這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隻大鳥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為甚麼會這樣呢？」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	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4168" y="1556792"/>
            <a:ext cx="30598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6023" y="2132856"/>
            <a:ext cx="190770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2924944"/>
            <a:ext cx="23762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51921" y="2852936"/>
            <a:ext cx="230425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4293096"/>
            <a:ext cx="43204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64288" y="5445224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7504" y="5949280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7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692696"/>
            <a:ext cx="882047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說：「這隻大鳥不飛就算了，如果一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飛，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一下子就可以沖破青天，直上雲霄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這隻大鳥不鳴叫就算了，如果一鳴叫，一定聲勢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驚人。」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於是，</a:t>
            </a:r>
            <a:r>
              <a:rPr lang="zh-TW" altLang="en-US" sz="32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召見全國七十二縣的縣長，獎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賞一人，誅殺一人，又出兵奮力還擊侵犯</a:t>
            </a:r>
            <a:r>
              <a:rPr lang="zh-TW" altLang="en-US" sz="32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的敵人。各諸侯都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大為震驚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，紛紛將侵佔的土地還給</a:t>
            </a:r>
            <a:r>
              <a:rPr lang="zh-TW" altLang="en-US" sz="32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u="sng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的聲威一直維持了三十</a:t>
            </a:r>
            <a:endParaRPr lang="en-US" altLang="zh-TW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ct val="20000"/>
              </a:spcBef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六年。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1340768"/>
            <a:ext cx="75608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59832" y="4293096"/>
            <a:ext cx="30963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說一說：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的性格特點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                        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87635"/>
              </p:ext>
            </p:extLst>
          </p:nvPr>
        </p:nvGraphicFramePr>
        <p:xfrm>
          <a:off x="251520" y="1301125"/>
          <a:ext cx="8631745" cy="536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9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0" dirty="0">
                          <a:latin typeface="標楷體" pitchFamily="65" charset="-120"/>
                          <a:ea typeface="標楷體" pitchFamily="65" charset="-120"/>
                        </a:rPr>
                        <a:t>事件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0" dirty="0">
                          <a:solidFill>
                            <a:srgbClr val="FFFF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齊威王的性格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0" dirty="0">
                          <a:latin typeface="標楷體" pitchFamily="65" charset="-120"/>
                          <a:ea typeface="標楷體" pitchFamily="65" charset="-120"/>
                        </a:rPr>
                        <a:t>淳于髡的性格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9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齊威王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喜歡聽一些拐彎抺角、近似謎語的話。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自尊心強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589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齊威王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一聽到</a:t>
                      </a:r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淳于髡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的隱喻，便知道對方在規勸自己不可沉迷玩樂。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領悟力強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59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齊威王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聽</a:t>
                      </a:r>
                      <a:r>
                        <a:rPr lang="zh-TW" altLang="en-US" sz="3000" u="sng" dirty="0">
                          <a:latin typeface="標楷體" pitchFamily="65" charset="-120"/>
                          <a:ea typeface="標楷體" pitchFamily="65" charset="-120"/>
                        </a:rPr>
                        <a:t>淳于髡</a:t>
                      </a:r>
                      <a:r>
                        <a:rPr lang="zh-TW" altLang="en-US" sz="3000" dirty="0">
                          <a:latin typeface="標楷體" pitchFamily="65" charset="-120"/>
                          <a:ea typeface="標楷體" pitchFamily="65" charset="-120"/>
                        </a:rPr>
                        <a:t>的規勸後，發憤圖強，使國家強盛起來。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知錯能改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59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zh-TW" altLang="en-US" sz="2800" u="sng" dirty="0">
                          <a:latin typeface="標楷體" pitchFamily="65" charset="-120"/>
                          <a:ea typeface="標楷體" pitchFamily="65" charset="-120"/>
                        </a:rPr>
                        <a:t>淳于髡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利用隱語來規勸齊威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王</a:t>
                      </a:r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sz="3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4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聰明、</a:t>
                      </a:r>
                      <a:endParaRPr lang="en-US" altLang="zh-TW" sz="24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不畏權勢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580112" y="1844824"/>
            <a:ext cx="151216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8104" y="2996952"/>
            <a:ext cx="151216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4509120"/>
            <a:ext cx="151216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6296" y="5589240"/>
            <a:ext cx="151216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3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000" y1="71685" x2="54333" y2="30824"/>
                        <a14:foregroundMark x1="57667" y1="20072" x2="58333" y2="86022"/>
                        <a14:foregroundMark x1="67667" y1="52330" x2="71667" y2="81720"/>
                        <a14:foregroundMark x1="39667" y1="68100" x2="73667" y2="70251"/>
                        <a14:foregroundMark x1="72333" y1="50179" x2="75000" y2="58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142875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用隱語的方式規勸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，你覺得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這種方式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有甚麼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優點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缺點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pic>
        <p:nvPicPr>
          <p:cNvPr id="14338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299427" cy="32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5535" y="3219156"/>
            <a:ext cx="2520281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優點：</a:t>
            </a:r>
            <a:endParaRPr lang="en-US" altLang="zh-TW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很婉轉，能顧及對方的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感受，不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會得罪對方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12160" y="3219156"/>
            <a:ext cx="2952328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缺點：</a:t>
            </a:r>
            <a:endParaRPr lang="en-US" altLang="zh-TW" sz="2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話語過於含蓄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對方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可能會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不明白話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表達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背後的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含義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5733256"/>
            <a:ext cx="748883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573325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思考：如果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你發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覺長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輩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有事情做得不好的時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  候，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你會怎樣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做呢？</a:t>
            </a:r>
            <a:endParaRPr lang="zh-MO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258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淳于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說之以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隱</a:t>
            </a:r>
            <a:endParaRPr lang="zh-HK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7114" l="10000" r="100000">
                        <a14:foregroundMark x1="44769" y1="94058" x2="60000" y2="91851"/>
                        <a14:foregroundMark x1="62462" y1="83362" x2="74769" y2="92869"/>
                        <a14:foregroundMark x1="73077" y1="83192" x2="74462" y2="84720"/>
                        <a14:foregroundMark x1="60154" y1="67572" x2="65077" y2="68591"/>
                        <a14:foregroundMark x1="43385" y1="94397" x2="46769" y2="93379"/>
                        <a14:foregroundMark x1="41538" y1="95416" x2="41538" y2="95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206" y="915119"/>
            <a:ext cx="6191250" cy="561022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51520" y="2132856"/>
            <a:ext cx="4608512" cy="2177603"/>
          </a:xfrm>
          <a:prstGeom prst="wedgeRoundRectCallout">
            <a:avLst>
              <a:gd name="adj1" fmla="val 55448"/>
              <a:gd name="adj2" fmla="val 32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隱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32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是指不要把</a:t>
            </a:r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en-US" sz="32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說</a:t>
            </a:r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的意思明說出來，</a:t>
            </a:r>
            <a:r>
              <a:rPr lang="zh-TW" altLang="en-US" sz="32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而是用其他的言</a:t>
            </a:r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辭來</a:t>
            </a:r>
            <a:r>
              <a:rPr lang="zh-TW" altLang="en-US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暗示</a:t>
            </a:r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，類似後世的謎語。</a:t>
            </a:r>
          </a:p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直線圖說文字 1 2"/>
          <p:cNvSpPr/>
          <p:nvPr/>
        </p:nvSpPr>
        <p:spPr>
          <a:xfrm>
            <a:off x="6372200" y="1268760"/>
            <a:ext cx="2304256" cy="864096"/>
          </a:xfrm>
          <a:prstGeom prst="borderCallout1">
            <a:avLst>
              <a:gd name="adj1" fmla="val -2194"/>
              <a:gd name="adj2" fmla="val 50778"/>
              <a:gd name="adj3" fmla="val -44028"/>
              <a:gd name="adj4" fmla="val 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隱</a:t>
            </a:r>
            <a:r>
              <a:rPr lang="en-US" altLang="zh-TW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隱語</a:t>
            </a:r>
          </a:p>
        </p:txBody>
      </p:sp>
      <p:sp>
        <p:nvSpPr>
          <p:cNvPr id="6" name="矩形 5"/>
          <p:cNvSpPr/>
          <p:nvPr/>
        </p:nvSpPr>
        <p:spPr>
          <a:xfrm>
            <a:off x="5940152" y="548680"/>
            <a:ext cx="64807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5517232"/>
            <a:ext cx="19479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淳 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音：純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于 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音：於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髡</a:t>
            </a:r>
            <a:r>
              <a:rPr lang="zh-TW" altLang="en-US" dirty="0" smtClean="0">
                <a:solidFill>
                  <a:srgbClr val="7030A0"/>
                </a:solidFill>
              </a:rPr>
              <a:t>   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音</a:t>
            </a:r>
            <a:r>
              <a:rPr lang="zh-TW" altLang="en-US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：坤</a:t>
            </a:r>
            <a:r>
              <a:rPr lang="en-US" altLang="zh-TW" sz="25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7504" y="188640"/>
            <a:ext cx="9042212" cy="6552728"/>
            <a:chOff x="107504" y="188640"/>
            <a:chExt cx="9042212" cy="6552728"/>
          </a:xfrm>
        </p:grpSpPr>
        <p:sp>
          <p:nvSpPr>
            <p:cNvPr id="13" name="矩形 12"/>
            <p:cNvSpPr/>
            <p:nvPr/>
          </p:nvSpPr>
          <p:spPr>
            <a:xfrm>
              <a:off x="107504" y="188640"/>
              <a:ext cx="8928992" cy="6552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  <p:sp>
          <p:nvSpPr>
            <p:cNvPr id="14" name="圓角矩形圖說文字 3">
              <a:extLst>
                <a:ext uri="{FF2B5EF4-FFF2-40B4-BE49-F238E27FC236}">
                  <a16:creationId xmlns="" xmlns:a16="http://schemas.microsoft.com/office/drawing/2014/main" id="{BC071A8F-0106-4D87-A60F-A55D4015F899}"/>
                </a:ext>
              </a:extLst>
            </p:cNvPr>
            <p:cNvSpPr/>
            <p:nvPr/>
          </p:nvSpPr>
          <p:spPr>
            <a:xfrm>
              <a:off x="608150" y="1124744"/>
              <a:ext cx="6912768" cy="3240360"/>
            </a:xfrm>
            <a:prstGeom prst="wedgeRoundRectCallout">
              <a:avLst>
                <a:gd name="adj1" fmla="val 34280"/>
                <a:gd name="adj2" fmla="val 63339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《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一鳴驚人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》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是講述</a:t>
              </a:r>
              <a:r>
                <a:rPr lang="zh-TW" altLang="en-US" sz="3600" u="sng" dirty="0">
                  <a:latin typeface="標楷體" pitchFamily="65" charset="-120"/>
                  <a:ea typeface="標楷體" pitchFamily="65" charset="-120"/>
                </a:rPr>
                <a:t>戰國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時期，</a:t>
              </a:r>
              <a:r>
                <a:rPr lang="zh-TW" altLang="en-US" sz="3600" u="sng" dirty="0">
                  <a:latin typeface="標楷體" pitchFamily="65" charset="-120"/>
                  <a:ea typeface="標楷體" pitchFamily="65" charset="-120"/>
                </a:rPr>
                <a:t>齊國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大臣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       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以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       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的方式來規勸國君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       </a:t>
              </a:r>
              <a:r>
                <a:rPr lang="en-US" altLang="zh-TW" sz="3600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600" dirty="0">
                  <a:latin typeface="標楷體" pitchFamily="65" charset="-120"/>
                  <a:ea typeface="標楷體" pitchFamily="65" charset="-120"/>
                </a:rPr>
                <a:t>的故事。</a:t>
              </a:r>
            </a:p>
            <a:p>
              <a:pPr algn="ctr"/>
              <a:endParaRPr lang="zh-TW" altLang="en-US" dirty="0"/>
            </a:p>
          </p:txBody>
        </p:sp>
        <p:pic>
          <p:nvPicPr>
            <p:cNvPr id="15" name="Picture 4" descr="「比卡超」的圖片搜尋結果">
              <a:extLst>
                <a:ext uri="{FF2B5EF4-FFF2-40B4-BE49-F238E27FC236}">
                  <a16:creationId xmlns="" xmlns:a16="http://schemas.microsoft.com/office/drawing/2014/main" id="{735AE3E6-CE26-41F2-99AF-5DF25C57D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750" y="3356992"/>
              <a:ext cx="3140966" cy="314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文字方塊 8">
            <a:extLst>
              <a:ext uri="{FF2B5EF4-FFF2-40B4-BE49-F238E27FC236}">
                <a16:creationId xmlns="" xmlns:a16="http://schemas.microsoft.com/office/drawing/2014/main" id="{172BADD1-1E9A-40F2-8C0B-053F4BB2AF55}"/>
              </a:ext>
            </a:extLst>
          </p:cNvPr>
          <p:cNvSpPr txBox="1"/>
          <p:nvPr/>
        </p:nvSpPr>
        <p:spPr>
          <a:xfrm>
            <a:off x="2912406" y="191683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u="sng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淳于髡</a:t>
            </a:r>
          </a:p>
        </p:txBody>
      </p:sp>
      <p:sp>
        <p:nvSpPr>
          <p:cNvPr id="17" name="文字方塊 9">
            <a:extLst>
              <a:ext uri="{FF2B5EF4-FFF2-40B4-BE49-F238E27FC236}">
                <a16:creationId xmlns="" xmlns:a16="http://schemas.microsoft.com/office/drawing/2014/main" id="{FAD2247A-A298-4419-847F-E34273531C82}"/>
              </a:ext>
            </a:extLst>
          </p:cNvPr>
          <p:cNvSpPr txBox="1"/>
          <p:nvPr/>
        </p:nvSpPr>
        <p:spPr>
          <a:xfrm>
            <a:off x="5724128" y="18448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隱語</a:t>
            </a:r>
          </a:p>
        </p:txBody>
      </p:sp>
      <p:sp>
        <p:nvSpPr>
          <p:cNvPr id="18" name="文字方塊 10">
            <a:extLst>
              <a:ext uri="{FF2B5EF4-FFF2-40B4-BE49-F238E27FC236}">
                <a16:creationId xmlns="" xmlns:a16="http://schemas.microsoft.com/office/drawing/2014/main" id="{AC613A02-80CC-46A4-8B85-E2E9F547227C}"/>
              </a:ext>
            </a:extLst>
          </p:cNvPr>
          <p:cNvSpPr txBox="1"/>
          <p:nvPr/>
        </p:nvSpPr>
        <p:spPr>
          <a:xfrm>
            <a:off x="4788024" y="263691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u="sng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齊威王</a:t>
            </a:r>
          </a:p>
        </p:txBody>
      </p:sp>
    </p:spTree>
    <p:extLst>
      <p:ext uri="{BB962C8B-B14F-4D97-AF65-F5344CB8AC3E}">
        <p14:creationId xmlns:p14="http://schemas.microsoft.com/office/powerpoint/2010/main" val="1180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en-US" sz="5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結 課</a:t>
            </a:r>
            <a:r>
              <a:rPr lang="zh-TW" altLang="en-US" sz="5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文內容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當國君時，終日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作樂而不理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，國家危在旦夕，於是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的方式來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，最後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整頓朝政，並還擊侵犯</a:t>
            </a:r>
            <a:r>
              <a:rPr lang="zh-TW" altLang="en-US" sz="4000" u="sng" dirty="0">
                <a:latin typeface="標楷體" pitchFamily="65" charset="-120"/>
                <a:ea typeface="標楷體" pitchFamily="65" charset="-120"/>
              </a:rPr>
              <a:t>齊國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的敵人，他的聲威一直維持了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年。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79712" y="16288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齊威王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15616" y="242088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飲酒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36096" y="242088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朝政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19672" y="38610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隱語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555776" y="53732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三十六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1409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規勸</a:t>
            </a:r>
          </a:p>
        </p:txBody>
      </p:sp>
    </p:spTree>
    <p:extLst>
      <p:ext uri="{BB962C8B-B14F-4D97-AF65-F5344CB8AC3E}">
        <p14:creationId xmlns:p14="http://schemas.microsoft.com/office/powerpoint/2010/main" val="10002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445624" cy="1354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P.52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角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中的成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語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3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堂筆記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446" t="43109" r="25095" b="24407"/>
          <a:stretch/>
        </p:blipFill>
        <p:spPr>
          <a:xfrm>
            <a:off x="179512" y="1988840"/>
            <a:ext cx="8964488" cy="4465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5816" y="486916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勾踐</a:t>
            </a:r>
          </a:p>
        </p:txBody>
      </p:sp>
      <p:sp>
        <p:nvSpPr>
          <p:cNvPr id="6" name="矩形 5"/>
          <p:cNvSpPr/>
          <p:nvPr/>
        </p:nvSpPr>
        <p:spPr>
          <a:xfrm>
            <a:off x="7524328" y="486916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趙高</a:t>
            </a:r>
          </a:p>
        </p:txBody>
      </p:sp>
      <p:sp>
        <p:nvSpPr>
          <p:cNvPr id="7" name="矩形 6"/>
          <p:cNvSpPr/>
          <p:nvPr/>
        </p:nvSpPr>
        <p:spPr>
          <a:xfrm>
            <a:off x="2843808" y="558924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商鞅</a:t>
            </a:r>
          </a:p>
        </p:txBody>
      </p:sp>
      <p:sp>
        <p:nvSpPr>
          <p:cNvPr id="8" name="矩形 7"/>
          <p:cNvSpPr/>
          <p:nvPr/>
        </p:nvSpPr>
        <p:spPr>
          <a:xfrm>
            <a:off x="7524328" y="558924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季布</a:t>
            </a:r>
          </a:p>
        </p:txBody>
      </p:sp>
    </p:spTree>
    <p:extLst>
      <p:ext uri="{BB962C8B-B14F-4D97-AF65-F5344CB8AC3E}">
        <p14:creationId xmlns:p14="http://schemas.microsoft.com/office/powerpoint/2010/main" val="25535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042"/>
            <a:ext cx="82296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課文字詞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讀一讀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021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淫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吟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沉湎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免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卿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輕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大夫 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荒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方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亂   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諸候       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….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旦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誕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暮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冒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諫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間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….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1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蜚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飛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乃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奶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1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縣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願</a:t>
            </a:r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令   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誅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豬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髡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坤</a:t>
            </a:r>
            <a:r>
              <a:rPr lang="en-US" altLang="zh-TW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179512" y="5949280"/>
            <a:ext cx="878497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5" name="矩形 4"/>
          <p:cNvSpPr/>
          <p:nvPr/>
        </p:nvSpPr>
        <p:spPr>
          <a:xfrm>
            <a:off x="323528" y="5877272"/>
            <a:ext cx="8584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我會寫： 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鳴驚人  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侵  危亡  莫  皆</a:t>
            </a:r>
            <a:endParaRPr lang="en-US" altLang="zh-TW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7164288" y="3717032"/>
            <a:ext cx="1723549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2000" dirty="0" smtClean="0">
                <a:latin typeface="標楷體" pitchFamily="65" charset="-120"/>
                <a:ea typeface="標楷體" pitchFamily="65" charset="-120"/>
              </a:rPr>
              <a:t>鳴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手繪多邊形 4"/>
          <p:cNvSpPr/>
          <p:nvPr/>
        </p:nvSpPr>
        <p:spPr>
          <a:xfrm>
            <a:off x="8028384" y="4490291"/>
            <a:ext cx="360040" cy="45719"/>
          </a:xfrm>
          <a:custGeom>
            <a:avLst/>
            <a:gdLst>
              <a:gd name="connsiteX0" fmla="*/ 0 w 394138"/>
              <a:gd name="connsiteY0" fmla="*/ 18829 h 18829"/>
              <a:gd name="connsiteX1" fmla="*/ 394138 w 394138"/>
              <a:gd name="connsiteY1" fmla="*/ 3064 h 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138" h="18829">
                <a:moveTo>
                  <a:pt x="0" y="18829"/>
                </a:moveTo>
                <a:cubicBezTo>
                  <a:pt x="204001" y="-10313"/>
                  <a:pt x="73199" y="3064"/>
                  <a:pt x="394138" y="306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6666" y="200968"/>
            <a:ext cx="929937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你知道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「一鳴驚人」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這個成語的意思嗎？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7114" l="10000" r="100000">
                        <a14:foregroundMark x1="44769" y1="94058" x2="60000" y2="91851"/>
                        <a14:foregroundMark x1="62462" y1="83362" x2="74769" y2="92869"/>
                        <a14:foregroundMark x1="73077" y1="83192" x2="74462" y2="84720"/>
                        <a14:foregroundMark x1="60154" y1="67572" x2="65077" y2="68591"/>
                        <a14:foregroundMark x1="43385" y1="94397" x2="46769" y2="93379"/>
                        <a14:foregroundMark x1="41538" y1="95416" x2="41538" y2="95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328" y="2132856"/>
            <a:ext cx="3826768" cy="3467641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2420888"/>
            <a:ext cx="4680520" cy="2172010"/>
          </a:xfrm>
          <a:prstGeom prst="wedgeRoundRectCallout">
            <a:avLst>
              <a:gd name="adj1" fmla="val 56965"/>
              <a:gd name="adj2" fmla="val 599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「一鳴驚人」：比喻平時默默無聞，一旦有機會施展，必會有令人驚訝的表現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30B3667A-2C6D-4E87-B46D-434EA9B4CFDC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成語故事影片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︰</a:t>
            </a:r>
            <a:r>
              <a:rPr lang="en-US" altLang="zh-HK" sz="2400" dirty="0" smtClean="0">
                <a:hlinkClick r:id="rId4"/>
              </a:rPr>
              <a:t>https</a:t>
            </a:r>
            <a:r>
              <a:rPr lang="en-US" altLang="zh-HK" sz="2400" dirty="0">
                <a:hlinkClick r:id="rId4"/>
              </a:rPr>
              <a:t>://</a:t>
            </a:r>
            <a:r>
              <a:rPr lang="en-US" altLang="zh-HK" sz="2400" dirty="0" smtClean="0">
                <a:hlinkClick r:id="rId4"/>
              </a:rPr>
              <a:t>www.youtube.com/watch?v=0AxG5nOPJuk</a:t>
            </a:r>
            <a:r>
              <a:rPr lang="zh-TW" altLang="en-US" sz="2400" dirty="0" smtClean="0"/>
              <a:t>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="" xmlns:a16="http://schemas.microsoft.com/office/drawing/2014/main" id="{83C252E7-F79E-4FCD-B585-BECF9F9FAB21}"/>
              </a:ext>
            </a:extLst>
          </p:cNvPr>
          <p:cNvSpPr txBox="1">
            <a:spLocks/>
          </p:cNvSpPr>
          <p:nvPr/>
        </p:nvSpPr>
        <p:spPr>
          <a:xfrm>
            <a:off x="107504" y="5192192"/>
            <a:ext cx="8939336" cy="166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想一想，說一說：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67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6700" dirty="0">
                <a:latin typeface="標楷體" pitchFamily="65" charset="-120"/>
                <a:ea typeface="標楷體" pitchFamily="65" charset="-120"/>
              </a:rPr>
              <a:t>身邊曾有「一鳴驚人」</a:t>
            </a:r>
            <a:r>
              <a:rPr lang="zh-TW" altLang="en-US" sz="6700" dirty="0" smtClean="0">
                <a:latin typeface="標楷體" pitchFamily="65" charset="-120"/>
                <a:ea typeface="標楷體" pitchFamily="65" charset="-120"/>
              </a:rPr>
              <a:t>的故事例子</a:t>
            </a:r>
            <a:r>
              <a:rPr lang="zh-TW" altLang="en-US" sz="6700" dirty="0">
                <a:latin typeface="標楷體" pitchFamily="65" charset="-120"/>
                <a:ea typeface="標楷體" pitchFamily="65" charset="-120"/>
              </a:rPr>
              <a:t>嗎？</a:t>
            </a:r>
          </a:p>
        </p:txBody>
      </p:sp>
    </p:spTree>
    <p:extLst>
      <p:ext uri="{BB962C8B-B14F-4D97-AF65-F5344CB8AC3E}">
        <p14:creationId xmlns:p14="http://schemas.microsoft.com/office/powerpoint/2010/main" val="36969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擇要課文內容大意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287413"/>
            <a:ext cx="8229600" cy="4525963"/>
          </a:xfrm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時間：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人物：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地點：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事件：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223900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當國君的時候。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55776" y="28529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33911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皇宮。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0719" y="4030493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用隱語規勸</a:t>
            </a:r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="" xmlns:a16="http://schemas.microsoft.com/office/drawing/2014/main" id="{72E08316-2181-4B49-B01A-B5E2D846F2DD}"/>
              </a:ext>
            </a:extLst>
          </p:cNvPr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自由朗讀課文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="" xmlns:a16="http://schemas.microsoft.com/office/drawing/2014/main" id="{A8E4BAC2-8466-4948-A3A3-9B25B1ECDDE1}"/>
              </a:ext>
            </a:extLst>
          </p:cNvPr>
          <p:cNvSpPr txBox="1">
            <a:spLocks/>
          </p:cNvSpPr>
          <p:nvPr/>
        </p:nvSpPr>
        <p:spPr>
          <a:xfrm>
            <a:off x="467544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要求：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將不會讀的字圈起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思考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齊威王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在聽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淳于髡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規勸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前後的變化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看看他能否做到「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一鳴驚人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25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9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uiExpand="1" build="p"/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  <p:bldP spid="13" grpId="0" animBg="1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這是一篇甚麼體裁的文章？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0" b="98066" l="6055" r="97266">
                        <a14:foregroundMark x1="13574" y1="9530" x2="11816" y2="18646"/>
                        <a14:foregroundMark x1="12598" y1="31492" x2="13770" y2="35635"/>
                        <a14:foregroundMark x1="9863" y1="54834" x2="8887" y2="52486"/>
                        <a14:foregroundMark x1="23438" y1="57597" x2="23438" y2="57597"/>
                        <a14:foregroundMark x1="22168" y1="59807" x2="24414" y2="54834"/>
                        <a14:foregroundMark x1="88379" y1="9530" x2="86719" y2="14779"/>
                        <a14:foregroundMark x1="68457" y1="85221" x2="69922" y2="86188"/>
                        <a14:foregroundMark x1="56152" y1="85497" x2="57617" y2="90055"/>
                        <a14:foregroundMark x1="85938" y1="91022" x2="85254" y2="8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780">
            <a:off x="828" y="1320271"/>
            <a:ext cx="8509481" cy="5495584"/>
          </a:xfrm>
        </p:spPr>
      </p:pic>
      <p:sp>
        <p:nvSpPr>
          <p:cNvPr id="5" name="文字方塊 4"/>
          <p:cNvSpPr txBox="1"/>
          <p:nvPr/>
        </p:nvSpPr>
        <p:spPr>
          <a:xfrm>
            <a:off x="1979712" y="2049129"/>
            <a:ext cx="5661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這是一篇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成語故事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，但以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古文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形式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呈現，全文只用了約一百六十字，便完整地交代了事情的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起因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經過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結果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，也反映了當中主要人物的個性。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="" xmlns:a16="http://schemas.microsoft.com/office/drawing/2014/main" id="{726C4DAA-026C-4E98-B641-7ACC80F8F7F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古文的方法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借注釋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借助工具書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單音節字轉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雙音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節詞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聯繫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上下文解讀意思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多讀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221088"/>
            <a:ext cx="3770784" cy="2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="" xmlns:a16="http://schemas.microsoft.com/office/drawing/2014/main" id="{D8321031-8A88-4C67-9B58-BC25FE1C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3453"/>
            <a:ext cx="7344816" cy="867275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把古文翻譯成白話文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2861A90-7019-41EF-960C-3A0397B9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4111724"/>
            <a:ext cx="1872208" cy="274627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15616" y="1268760"/>
            <a:ext cx="6984776" cy="4788532"/>
            <a:chOff x="1115616" y="1268760"/>
            <a:chExt cx="6984776" cy="4788532"/>
          </a:xfrm>
        </p:grpSpPr>
        <p:sp>
          <p:nvSpPr>
            <p:cNvPr id="4" name="圓角矩形圖說文字 3"/>
            <p:cNvSpPr/>
            <p:nvPr/>
          </p:nvSpPr>
          <p:spPr>
            <a:xfrm>
              <a:off x="2411760" y="1268760"/>
              <a:ext cx="5688632" cy="2016224"/>
            </a:xfrm>
            <a:prstGeom prst="wedgeRoundRectCallout">
              <a:avLst>
                <a:gd name="adj1" fmla="val -33675"/>
                <a:gd name="adj2" fmla="val 70873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一起嘗試運用方法把</a:t>
              </a:r>
              <a:r>
                <a:rPr lang="zh-TW" altLang="en-US" sz="4000" dirty="0">
                  <a:latin typeface="標楷體" pitchFamily="65" charset="-120"/>
                  <a:ea typeface="標楷體" pitchFamily="65" charset="-120"/>
                </a:rPr>
                <a:t>古文翻譯成白話</a:t>
              </a:r>
              <a:r>
                <a:rPr lang="zh-TW" altLang="en-US" sz="4000" dirty="0" smtClean="0">
                  <a:latin typeface="標楷體" pitchFamily="65" charset="-120"/>
                  <a:ea typeface="標楷體" pitchFamily="65" charset="-120"/>
                </a:rPr>
                <a:t>文吧</a:t>
              </a:r>
              <a:r>
                <a:rPr lang="en-US" altLang="zh-TW" sz="4000" dirty="0" smtClean="0">
                  <a:latin typeface="標楷體" pitchFamily="65" charset="-120"/>
                  <a:ea typeface="標楷體" pitchFamily="65" charset="-120"/>
                </a:rPr>
                <a:t>!</a:t>
              </a:r>
              <a:endParaRPr lang="zh-TW" altLang="en-US" sz="4000" dirty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8" name="Picture 4" descr="「比卡超」的圖片搜尋結果">
              <a:extLst>
                <a:ext uri="{FF2B5EF4-FFF2-40B4-BE49-F238E27FC236}">
                  <a16:creationId xmlns="" xmlns:a16="http://schemas.microsoft.com/office/drawing/2014/main" id="{96B58401-0B09-4996-8226-4DBCC4CFB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56992"/>
              <a:ext cx="2700300" cy="27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內容版面配置區 2">
            <a:extLst>
              <a:ext uri="{FF2B5EF4-FFF2-40B4-BE49-F238E27FC236}">
                <a16:creationId xmlns="" xmlns:a16="http://schemas.microsoft.com/office/drawing/2014/main" id="{0468CFCB-1587-4B09-AF2B-E4B5D7F8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1602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一讀：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將要翻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譯的句子讀一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遍。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二圈：圈出不會翻譯的字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，然後借助學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習古文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的方法將它翻譯出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來。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549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2474</Words>
  <Application>Microsoft Office PowerPoint</Application>
  <PresentationFormat>全屏显示(4:3)</PresentationFormat>
  <Paragraphs>266</Paragraphs>
  <Slides>39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BiauKai</vt:lpstr>
      <vt:lpstr>宋体</vt:lpstr>
      <vt:lpstr>新細明體</vt:lpstr>
      <vt:lpstr>標楷體</vt:lpstr>
      <vt:lpstr>Arial</vt:lpstr>
      <vt:lpstr>Calibri</vt:lpstr>
      <vt:lpstr>Wingdings</vt:lpstr>
      <vt:lpstr>Office 佈景主題</vt:lpstr>
      <vt:lpstr>1_Office 佈景主題</vt:lpstr>
      <vt:lpstr>預設簡報設計</vt:lpstr>
      <vt:lpstr>11. 一鳴驚人</vt:lpstr>
      <vt:lpstr>司馬遷</vt:lpstr>
      <vt:lpstr>《史記》</vt:lpstr>
      <vt:lpstr>課文字詞—讀一讀</vt:lpstr>
      <vt:lpstr>你知道「一鳴驚人」這個成語的意思嗎？</vt:lpstr>
      <vt:lpstr>擇要課文內容大意</vt:lpstr>
      <vt:lpstr>這是一篇甚麼體裁的文章？</vt:lpstr>
      <vt:lpstr>學習古文的方法</vt:lpstr>
      <vt:lpstr>把古文翻譯成白話文</vt:lpstr>
      <vt:lpstr>PowerPoint 演示文稿</vt:lpstr>
      <vt:lpstr>沉湎不治，委政卿大夫。百官荒亂，諸侯並侵。</vt:lpstr>
      <vt:lpstr>你知道甚麼是諸侯嗎？</vt:lpstr>
      <vt:lpstr>國且危亡，在於旦暮。左右莫敢諫。</vt:lpstr>
      <vt:lpstr>    淳于髡說之以隱，曰：「國中有大鳥，止王之庭，三年不蜚又不鳴，王知此鳥何也？」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王日：「此鳥不飛則已，一飛沖天；不鳴則已，一鳴驚人。」</vt:lpstr>
      <vt:lpstr>讀一讀第二和第三段 (注意對話語氣)</vt:lpstr>
      <vt:lpstr>    於是乃朝諸縣令長七十二人，賞一人，誅一人，奮兵而出。</vt:lpstr>
      <vt:lpstr>諸侯振驚，皆還齊侵地。威行三十六年。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P.50 (思考與討論)  全文翻譯</vt:lpstr>
      <vt:lpstr>PowerPoint 演示文稿</vt:lpstr>
      <vt:lpstr>說一說：齊威王和淳于髡的性格特點</vt:lpstr>
      <vt:lpstr>淳于髡用隱語的方式規勸齊威王，你覺得這種方式有甚麼優點和缺點？</vt:lpstr>
      <vt:lpstr>淳于髡說之以隱</vt:lpstr>
      <vt:lpstr>總結 課文內容</vt:lpstr>
      <vt:lpstr>P.52 多元學習角《史記》中的成語 課堂筆記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一鳴驚人</dc:title>
  <dc:creator>sf</dc:creator>
  <cp:lastModifiedBy>LISA</cp:lastModifiedBy>
  <cp:revision>194</cp:revision>
  <dcterms:created xsi:type="dcterms:W3CDTF">2018-03-20T04:04:57Z</dcterms:created>
  <dcterms:modified xsi:type="dcterms:W3CDTF">2020-04-07T04:02:31Z</dcterms:modified>
</cp:coreProperties>
</file>