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2" r:id="rId3"/>
    <p:sldId id="257" r:id="rId4"/>
    <p:sldId id="258" r:id="rId5"/>
    <p:sldId id="259" r:id="rId6"/>
    <p:sldId id="263" r:id="rId7"/>
    <p:sldId id="271" r:id="rId8"/>
    <p:sldId id="272" r:id="rId9"/>
    <p:sldId id="273" r:id="rId10"/>
    <p:sldId id="261" r:id="rId11"/>
    <p:sldId id="274" r:id="rId12"/>
    <p:sldId id="260" r:id="rId13"/>
    <p:sldId id="264" r:id="rId14"/>
    <p:sldId id="265" r:id="rId15"/>
    <p:sldId id="275" r:id="rId16"/>
    <p:sldId id="266" r:id="rId17"/>
    <p:sldId id="276" r:id="rId18"/>
    <p:sldId id="278" r:id="rId19"/>
    <p:sldId id="277" r:id="rId20"/>
    <p:sldId id="267" r:id="rId21"/>
    <p:sldId id="268" r:id="rId22"/>
    <p:sldId id="269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7" r:id="rId32"/>
    <p:sldId id="315" r:id="rId33"/>
    <p:sldId id="303" r:id="rId34"/>
    <p:sldId id="304" r:id="rId35"/>
    <p:sldId id="305" r:id="rId36"/>
    <p:sldId id="306" r:id="rId37"/>
    <p:sldId id="307" r:id="rId38"/>
    <p:sldId id="308" r:id="rId39"/>
    <p:sldId id="284" r:id="rId40"/>
    <p:sldId id="285" r:id="rId41"/>
    <p:sldId id="286" r:id="rId42"/>
  </p:sldIdLst>
  <p:sldSz cx="9144000" cy="6858000" type="screen4x3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80"/>
    <a:srgbClr val="CC99FF"/>
    <a:srgbClr val="CCCCFF"/>
    <a:srgbClr val="CCECFF"/>
    <a:srgbClr val="FFCCCC"/>
    <a:srgbClr val="FFCC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9E63B-0854-4C34-8BBF-A2AC1D965F5E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03EA-9FCC-4767-9747-2098DF10386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94335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標讀音</a:t>
            </a:r>
            <a:endParaRPr lang="zh-MO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03EA-9FCC-4767-9747-2098DF10386D}" type="slidenum">
              <a:rPr lang="zh-MO" altLang="en-US" smtClean="0"/>
              <a:t>10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167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D03EA-9FCC-4767-9747-2098DF10386D}" type="slidenum">
              <a:rPr lang="zh-MO" altLang="en-US" smtClean="0"/>
              <a:t>17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83295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403EA5-58C8-4A2F-B115-366E979CB29E}" type="slidenum">
              <a:rPr lang="zh-TW" altLang="en-US" smtClean="0"/>
              <a:pPr eaLnBrk="1" hangingPunct="1"/>
              <a:t>34</a:t>
            </a:fld>
            <a:endParaRPr lang="en-US" altLang="zh-TW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37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20FBE52-325E-4575-B8EA-3BB29742F3F1}" type="slidenum">
              <a:rPr lang="zh-TW" altLang="en-US" smtClean="0"/>
              <a:pPr eaLnBrk="1" hangingPunct="1"/>
              <a:t>35</a:t>
            </a:fld>
            <a:endParaRPr lang="en-US" altLang="zh-TW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39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5FBE1D4-3063-404F-9872-863BFD94533A}" type="slidenum">
              <a:rPr lang="zh-TW" altLang="en-US" smtClean="0"/>
              <a:pPr eaLnBrk="1" hangingPunct="1"/>
              <a:t>36</a:t>
            </a:fld>
            <a:endParaRPr lang="en-US" altLang="zh-TW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65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143BD99-BE59-4F4C-B5ED-F74C2B8D5B52}" type="slidenum">
              <a:rPr lang="zh-TW" altLang="en-US" smtClean="0"/>
              <a:pPr eaLnBrk="1" hangingPunct="1"/>
              <a:t>37</a:t>
            </a:fld>
            <a:endParaRPr lang="en-US" altLang="zh-TW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89B42A-89A3-4724-BE7B-2A1BB8EE5FD2}" type="slidenum">
              <a:rPr lang="zh-TW" altLang="en-US" smtClean="0"/>
              <a:pPr eaLnBrk="1" hangingPunct="1"/>
              <a:t>38</a:t>
            </a:fld>
            <a:endParaRPr lang="en-US" altLang="zh-TW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0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776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5392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20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696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9930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7556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3721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03674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17962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08998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35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93F-CFFE-4F27-BC95-DBFAA9834045}" type="datetimeFigureOut">
              <a:rPr lang="zh-MO" altLang="en-US" smtClean="0"/>
              <a:t>24/3/2020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700E-7246-4CD7-A878-365D0EDE458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350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" y="2822528"/>
            <a:ext cx="2233488" cy="3047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26" y="2825844"/>
            <a:ext cx="2213358" cy="3038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6" y="2809666"/>
            <a:ext cx="4507176" cy="30631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64990"/>
            <a:ext cx="9083257" cy="761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45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看圖，猜一猜本課內容與甚麼有關</a:t>
            </a:r>
            <a:r>
              <a:rPr lang="en-US" altLang="zh-TW" sz="45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CN" altLang="en-US" sz="4500" dirty="0">
              <a:ln w="0"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69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7588" t="33162" r="51048" b="36241"/>
          <a:stretch/>
        </p:blipFill>
        <p:spPr>
          <a:xfrm>
            <a:off x="1037229" y="259308"/>
            <a:ext cx="6796585" cy="36680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05469" y="436728"/>
            <a:ext cx="627797" cy="668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7" name="矩形 6"/>
          <p:cNvSpPr/>
          <p:nvPr/>
        </p:nvSpPr>
        <p:spPr>
          <a:xfrm>
            <a:off x="1844723" y="439002"/>
            <a:ext cx="584578" cy="652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36477" y="292373"/>
            <a:ext cx="682389" cy="894982"/>
            <a:chOff x="1992573" y="4332111"/>
            <a:chExt cx="709684" cy="923330"/>
          </a:xfrm>
        </p:grpSpPr>
        <p:sp>
          <p:nvSpPr>
            <p:cNvPr id="9" name="椭圆 8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065904" y="4332111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015612" y="4504071"/>
            <a:ext cx="3262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0" cap="none" spc="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破釜沉舟</a:t>
            </a:r>
            <a:endParaRPr lang="en-US" altLang="zh-TW" sz="6000" b="0" cap="none" spc="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44" y="5700876"/>
            <a:ext cx="904183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比喻下定決心，不顧一切地把事情做好。</a:t>
            </a:r>
            <a:endParaRPr lang="zh-MO" altLang="en-US" sz="4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62" y="3125338"/>
            <a:ext cx="1724338" cy="22977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57922" y="1807936"/>
            <a:ext cx="774571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7588" t="17304" r="50315" b="19264"/>
          <a:stretch/>
        </p:blipFill>
        <p:spPr>
          <a:xfrm>
            <a:off x="1624084" y="163774"/>
            <a:ext cx="5920399" cy="65782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4579" y="3161978"/>
            <a:ext cx="1511952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塊</a:t>
            </a:r>
            <a:r>
              <a:rPr lang="en-US" altLang="zh-TW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4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1882"/>
              </p:ext>
            </p:extLst>
          </p:nvPr>
        </p:nvGraphicFramePr>
        <p:xfrm>
          <a:off x="327547" y="468950"/>
          <a:ext cx="8543499" cy="404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</a:t>
                      </a:r>
                      <a:endParaRPr lang="zh-MO" altLang="en-US" sz="3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用人方面</a:t>
                      </a:r>
                      <a:endParaRPr lang="zh-MO" altLang="en-US" sz="3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事例</a:t>
                      </a:r>
                      <a:endParaRPr lang="zh-MO" altLang="en-US" sz="3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endParaRPr lang="zh-MO" altLang="en-US" sz="3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4000" u="sng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項羽</a:t>
                      </a:r>
                      <a:endParaRPr lang="zh-MO" altLang="en-US" sz="4000" u="sng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殘暴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大勝秦軍後，把二十多萬降軍全部活埋。</a:t>
                      </a:r>
                      <a:endParaRPr lang="zh-MO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不得人心</a:t>
                      </a:r>
                      <a:endParaRPr lang="zh-MO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u="sng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劉邦</a:t>
                      </a:r>
                      <a:endParaRPr lang="zh-MO" altLang="en-US" sz="4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有謀略</a:t>
                      </a:r>
                      <a:endParaRPr lang="en-US" altLang="zh-TW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善用人材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賞識重用張良、蕭何、曹參、樊噲等有才幹的人</a:t>
                      </a:r>
                      <a:endParaRPr lang="zh-MO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擁有強大的軍隊</a:t>
                      </a:r>
                      <a:endParaRPr lang="zh-MO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119115" y="5860659"/>
            <a:ext cx="8228421" cy="894982"/>
            <a:chOff x="1119115" y="5860659"/>
            <a:chExt cx="8228421" cy="894982"/>
          </a:xfrm>
        </p:grpSpPr>
        <p:grpSp>
          <p:nvGrpSpPr>
            <p:cNvPr id="6" name="组合 5"/>
            <p:cNvGrpSpPr/>
            <p:nvPr/>
          </p:nvGrpSpPr>
          <p:grpSpPr>
            <a:xfrm>
              <a:off x="1119115" y="5860659"/>
              <a:ext cx="682389" cy="894982"/>
              <a:chOff x="1992573" y="4332111"/>
              <a:chExt cx="709684" cy="92333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992573" y="4490113"/>
                <a:ext cx="709684" cy="709684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MO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065904" y="4332111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776233" y="6049636"/>
              <a:ext cx="75713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2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說出</a:t>
              </a:r>
              <a:r>
                <a:rPr lang="en-US" altLang="zh-TW" sz="32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</a:t>
              </a:r>
              <a:r>
                <a:rPr lang="zh-TW" altLang="en-US" sz="32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的軍隊</a:t>
              </a:r>
              <a:r>
                <a:rPr lang="en-US" altLang="zh-TW" sz="32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</a:t>
              </a:r>
              <a:r>
                <a:rPr lang="zh-TW" altLang="en-US" sz="32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強大起來的原因。</a:t>
              </a:r>
              <a:endParaRPr lang="zh-CN" altLang="en-US" sz="3200" b="0" cap="none" spc="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72599" y="4946443"/>
            <a:ext cx="782778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第一段的段落大意主要說出了甚麼原因</a:t>
            </a:r>
            <a:r>
              <a:rPr lang="en-US" altLang="zh-TW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CN" altLang="en-US" sz="32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66049" y="5874308"/>
            <a:ext cx="108234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500" u="sng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endParaRPr lang="zh-CN" altLang="en-US" sz="3500" u="sng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0204" y="5944823"/>
            <a:ext cx="108234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50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逐漸</a:t>
            </a:r>
            <a:endParaRPr lang="zh-CN" altLang="en-US" sz="350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8490" y="1910687"/>
            <a:ext cx="1105468" cy="68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765" y="3345977"/>
            <a:ext cx="1105468" cy="68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8621" y="1926609"/>
            <a:ext cx="1105468" cy="68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2830" y="1517176"/>
            <a:ext cx="2809164" cy="122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3069" y="1844723"/>
            <a:ext cx="1428466" cy="814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69577" y="3047999"/>
            <a:ext cx="2056262" cy="121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70320" y="3028991"/>
            <a:ext cx="2809164" cy="122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3020" y="3126862"/>
            <a:ext cx="1890215" cy="1098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-117060"/>
            <a:ext cx="682389" cy="894982"/>
            <a:chOff x="1992573" y="4332111"/>
            <a:chExt cx="709684" cy="923330"/>
          </a:xfrm>
        </p:grpSpPr>
        <p:sp>
          <p:nvSpPr>
            <p:cNvPr id="23" name="椭圆 22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65904" y="4332111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8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7798" t="21408" r="50839" b="23367"/>
          <a:stretch/>
        </p:blipFill>
        <p:spPr>
          <a:xfrm>
            <a:off x="887106" y="48821"/>
            <a:ext cx="5063320" cy="50125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8048" y="226240"/>
            <a:ext cx="450377" cy="559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1446664" y="228517"/>
            <a:ext cx="450376" cy="557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4592" y="0"/>
            <a:ext cx="682389" cy="923330"/>
            <a:chOff x="1992573" y="4332111"/>
            <a:chExt cx="709684" cy="952576"/>
          </a:xfrm>
        </p:grpSpPr>
        <p:sp>
          <p:nvSpPr>
            <p:cNvPr id="8" name="椭圆 7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6035" y="5176179"/>
            <a:ext cx="7417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u="sng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r>
              <a:rPr lang="zh-TW" altLang="en-US" sz="32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採取甚麼方法使自己進軍更容易</a:t>
            </a:r>
            <a:r>
              <a:rPr lang="en-US" altLang="zh-TW" sz="32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11" name="矩形 10"/>
          <p:cNvSpPr/>
          <p:nvPr/>
        </p:nvSpPr>
        <p:spPr>
          <a:xfrm>
            <a:off x="6033237" y="151221"/>
            <a:ext cx="3110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由此可看出</a:t>
            </a:r>
            <a:r>
              <a:rPr lang="zh-TW" altLang="en-US" sz="2800" u="sng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r>
              <a:rPr lang="zh-TW" altLang="en-US" sz="3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是一位怎樣的人</a:t>
            </a:r>
            <a:r>
              <a:rPr lang="en-US" altLang="zh-TW" sz="3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CN" altLang="en-US" sz="3000" b="0" cap="none" spc="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92796" y="1791227"/>
            <a:ext cx="2387432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有謀略的人。</a:t>
            </a:r>
            <a:endParaRPr lang="zh-CN" altLang="en-US" sz="3000" b="0" cap="none" spc="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5468" y="5885862"/>
            <a:ext cx="7571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乘機進攻   </a:t>
            </a:r>
            <a:r>
              <a:rPr lang="en-US" altLang="zh-TW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收降敵軍   </a:t>
            </a:r>
            <a:r>
              <a:rPr lang="en-US" altLang="zh-TW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封賞敵軍</a:t>
            </a:r>
            <a:endParaRPr lang="en-US" altLang="zh-TW" sz="320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2773" y="3386012"/>
            <a:ext cx="774571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4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7693" t="22714" r="50839" b="29338"/>
          <a:stretch/>
        </p:blipFill>
        <p:spPr>
          <a:xfrm>
            <a:off x="859808" y="40941"/>
            <a:ext cx="5104263" cy="43726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8048" y="226240"/>
            <a:ext cx="450377" cy="559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5" name="矩形 4"/>
          <p:cNvSpPr/>
          <p:nvPr/>
        </p:nvSpPr>
        <p:spPr>
          <a:xfrm>
            <a:off x="1446664" y="228517"/>
            <a:ext cx="450376" cy="557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8240" y="27296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284795" y="124938"/>
            <a:ext cx="2722728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子嬰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，嬴姓，史稱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秦忖王子嬰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，又稱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秦三世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，是為</a:t>
            </a:r>
            <a:r>
              <a:rPr lang="zh-MO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秦</a:t>
            </a:r>
            <a:r>
              <a:rPr lang="zh-MO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朝最後一位君主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子嬰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楚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王后裔，一般來講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子嬰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秦始皇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沒有關係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子嬰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秦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末的農民起義打起恢復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楚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國的旗號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，用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來反抗</a:t>
            </a:r>
            <a:r>
              <a:rPr lang="zh-MO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秦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朝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MO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找來的一個男孩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MO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6653" y="4577953"/>
            <a:ext cx="55707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32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第二和第三段的段落大意：</a:t>
            </a:r>
            <a:endParaRPr lang="zh-CN" altLang="en-US" sz="32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3852" y="5969843"/>
            <a:ext cx="108234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500" u="sng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endParaRPr lang="zh-CN" altLang="en-US" sz="3500" u="sng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70579" y="6040357"/>
            <a:ext cx="108234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5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輕易</a:t>
            </a:r>
            <a:endParaRPr lang="zh-CN" altLang="en-US" sz="350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0124" y="5186150"/>
            <a:ext cx="8843040" cy="1530147"/>
            <a:chOff x="150124" y="5186150"/>
            <a:chExt cx="8843040" cy="1530147"/>
          </a:xfrm>
        </p:grpSpPr>
        <p:grpSp>
          <p:nvGrpSpPr>
            <p:cNvPr id="10" name="组合 9"/>
            <p:cNvGrpSpPr/>
            <p:nvPr/>
          </p:nvGrpSpPr>
          <p:grpSpPr>
            <a:xfrm>
              <a:off x="150124" y="5191920"/>
              <a:ext cx="8843040" cy="1524377"/>
              <a:chOff x="914399" y="5410284"/>
              <a:chExt cx="8843040" cy="152437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14399" y="5410284"/>
                <a:ext cx="682389" cy="923330"/>
                <a:chOff x="1779668" y="3867470"/>
                <a:chExt cx="709684" cy="952576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779668" y="4025472"/>
                  <a:ext cx="709684" cy="709684"/>
                </a:xfrm>
                <a:prstGeom prst="ellipse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MO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842285" y="3867470"/>
                  <a:ext cx="557153" cy="95257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5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en-US" altLang="zh-TW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775766" y="6349886"/>
                <a:ext cx="798167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3200" dirty="0">
                    <a:ln w="0"/>
                    <a:latin typeface="標楷體" panose="03000509000000000000" pitchFamily="65" charset="-120"/>
                    <a:ea typeface="標楷體" panose="03000509000000000000" pitchFamily="65" charset="-120"/>
                  </a:rPr>
                  <a:t>_____</a:t>
                </a:r>
                <a:r>
                  <a:rPr lang="zh-TW" altLang="en-US" sz="3200" dirty="0">
                    <a:ln w="0"/>
                    <a:latin typeface="標楷體" panose="03000509000000000000" pitchFamily="65" charset="-120"/>
                    <a:ea typeface="標楷體" panose="03000509000000000000" pitchFamily="65" charset="-120"/>
                  </a:rPr>
                  <a:t>採用得宜的方法，</a:t>
                </a:r>
                <a:r>
                  <a:rPr lang="en-US" altLang="zh-TW" sz="3200" dirty="0">
                    <a:ln w="0"/>
                    <a:latin typeface="標楷體" panose="03000509000000000000" pitchFamily="65" charset="-120"/>
                    <a:ea typeface="標楷體" panose="03000509000000000000" pitchFamily="65" charset="-120"/>
                  </a:rPr>
                  <a:t>_____</a:t>
                </a:r>
                <a:r>
                  <a:rPr lang="zh-TW" altLang="en-US" sz="3200" dirty="0">
                    <a:ln w="0"/>
                    <a:latin typeface="標楷體" panose="03000509000000000000" pitchFamily="65" charset="-120"/>
                    <a:ea typeface="標楷體" panose="03000509000000000000" pitchFamily="65" charset="-120"/>
                  </a:rPr>
                  <a:t>把秦朝消滅。</a:t>
                </a:r>
                <a:endParaRPr lang="zh-CN" altLang="en-US" sz="3200" b="0" cap="none" spc="0" dirty="0">
                  <a:ln w="0"/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96287" y="5186150"/>
              <a:ext cx="682389" cy="923330"/>
              <a:chOff x="1992573" y="4332111"/>
              <a:chExt cx="709684" cy="95257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992573" y="4490113"/>
                <a:ext cx="709684" cy="709684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MO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055190" y="4332111"/>
                <a:ext cx="557153" cy="95257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TW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en-US" altLang="zh-TW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7378" t="9656" r="51154" b="12546"/>
          <a:stretch/>
        </p:blipFill>
        <p:spPr>
          <a:xfrm>
            <a:off x="928047" y="177422"/>
            <a:ext cx="4326341" cy="57828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0878" y="226239"/>
            <a:ext cx="327547" cy="524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5" name="矩形 4"/>
          <p:cNvSpPr/>
          <p:nvPr/>
        </p:nvSpPr>
        <p:spPr>
          <a:xfrm>
            <a:off x="1460310" y="228517"/>
            <a:ext cx="327547" cy="508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2831" y="0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593028" y="2643831"/>
            <a:ext cx="35509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約法三章的內容：</a:t>
            </a:r>
            <a:endParaRPr lang="zh-MO" altLang="en-US" sz="3000" dirty="0"/>
          </a:p>
        </p:txBody>
      </p:sp>
      <p:sp>
        <p:nvSpPr>
          <p:cNvPr id="10" name="矩形 9"/>
          <p:cNvSpPr/>
          <p:nvPr/>
        </p:nvSpPr>
        <p:spPr>
          <a:xfrm>
            <a:off x="5568007" y="3342142"/>
            <a:ext cx="3217547" cy="1962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殺人者處死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傷人者依罪處罰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偷盜者依罪處罰</a:t>
            </a:r>
            <a:endParaRPr lang="zh-MO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15971" y="405601"/>
            <a:ext cx="35509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約法三章的意思：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書</a:t>
            </a:r>
            <a:r>
              <a:rPr lang="en-US" altLang="zh-TW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P.46)</a:t>
            </a:r>
            <a:endParaRPr lang="zh-MO" altLang="en-US" sz="3000" dirty="0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19847" y="1620251"/>
            <a:ext cx="36286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指訂立簡單的條約。</a:t>
            </a:r>
            <a:endParaRPr lang="zh-MO" alt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53151" y="5363570"/>
            <a:ext cx="3846395" cy="602779"/>
            <a:chOff x="1053151" y="5363570"/>
            <a:chExt cx="3846395" cy="602779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1091820" y="5363570"/>
              <a:ext cx="3807726" cy="136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053151" y="5964072"/>
              <a:ext cx="3082121" cy="22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4831307" y="4312692"/>
            <a:ext cx="313898" cy="38213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172501" y="4763068"/>
            <a:ext cx="3796961" cy="1677985"/>
            <a:chOff x="5172501" y="4763068"/>
            <a:chExt cx="3796961" cy="1677985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5172501" y="4763068"/>
              <a:ext cx="736980" cy="996287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5194069" y="5810111"/>
              <a:ext cx="3775393" cy="630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sz="3500" dirty="0">
                  <a:solidFill>
                    <a:srgbClr val="0066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引出下文的分</a:t>
              </a:r>
              <a:r>
                <a:rPr lang="zh-TW" altLang="en-US" sz="3500" dirty="0">
                  <a:solidFill>
                    <a:srgbClr val="0066CC"/>
                  </a:solidFill>
                  <a:ea typeface="標楷體" panose="03000509000000000000" pitchFamily="65" charset="-120"/>
                </a:rPr>
                <a:t>説。</a:t>
              </a:r>
              <a:endParaRPr lang="zh-MO" altLang="en-US" sz="35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3125337" y="4244454"/>
            <a:ext cx="1610436" cy="5459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216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6" grpId="0" animBg="1"/>
      <p:bldP spid="2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7378" t="9656" r="51154" b="12546"/>
          <a:stretch/>
        </p:blipFill>
        <p:spPr>
          <a:xfrm>
            <a:off x="928047" y="177422"/>
            <a:ext cx="4094329" cy="54727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0878" y="226239"/>
            <a:ext cx="327547" cy="524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5" name="矩形 4"/>
          <p:cNvSpPr/>
          <p:nvPr/>
        </p:nvSpPr>
        <p:spPr>
          <a:xfrm>
            <a:off x="1460310" y="228517"/>
            <a:ext cx="327547" cy="508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2831" y="0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073513" y="708124"/>
            <a:ext cx="3934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約法三章的內容是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自己想到的嗎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?</a:t>
            </a:r>
            <a:endParaRPr lang="zh-MO" altLang="en-US" sz="3000" dirty="0"/>
          </a:p>
        </p:txBody>
      </p:sp>
      <p:sp>
        <p:nvSpPr>
          <p:cNvPr id="12" name="矩形 11"/>
          <p:cNvSpPr/>
          <p:nvPr/>
        </p:nvSpPr>
        <p:spPr>
          <a:xfrm>
            <a:off x="5321446" y="1774924"/>
            <a:ext cx="3822554" cy="196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不是。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約法三章是</a:t>
            </a:r>
            <a:r>
              <a:rPr lang="zh-TW" altLang="en-US" sz="28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聽從</a:t>
            </a:r>
            <a:r>
              <a:rPr lang="zh-TW" altLang="en-US" sz="2800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張良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的意見而定立的。</a:t>
            </a:r>
            <a:endParaRPr lang="zh-MO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52958" y="4067747"/>
            <a:ext cx="3934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由此可以看出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是一個怎樣的人呢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?</a:t>
            </a:r>
            <a:endParaRPr lang="zh-MO" altLang="en-US" sz="3000" dirty="0"/>
          </a:p>
        </p:txBody>
      </p:sp>
      <p:sp>
        <p:nvSpPr>
          <p:cNvPr id="14" name="矩形 13"/>
          <p:cNvSpPr/>
          <p:nvPr/>
        </p:nvSpPr>
        <p:spPr>
          <a:xfrm>
            <a:off x="5225912" y="5118162"/>
            <a:ext cx="292180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懂得善用人材。</a:t>
            </a:r>
            <a:endParaRPr lang="zh-MO" altLang="en-US" sz="2800" dirty="0">
              <a:solidFill>
                <a:srgbClr val="00206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6800" y="696036"/>
            <a:ext cx="3737212" cy="520889"/>
            <a:chOff x="1066800" y="696036"/>
            <a:chExt cx="3737212" cy="520889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1828800" y="696036"/>
              <a:ext cx="2975212" cy="136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066800" y="1201003"/>
              <a:ext cx="1116842" cy="159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-169528" y="5441344"/>
            <a:ext cx="9341664" cy="1402588"/>
            <a:chOff x="1150105" y="5410284"/>
            <a:chExt cx="9341664" cy="1402588"/>
          </a:xfrm>
        </p:grpSpPr>
        <p:sp>
          <p:nvSpPr>
            <p:cNvPr id="23" name="矩形 22"/>
            <p:cNvSpPr/>
            <p:nvPr/>
          </p:nvSpPr>
          <p:spPr>
            <a:xfrm>
              <a:off x="1150105" y="5410284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30286" y="6335818"/>
              <a:ext cx="9161483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</a:t>
              </a: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廢除</a:t>
              </a:r>
              <a:r>
                <a:rPr lang="en-US" altLang="zh-TW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</a:t>
              </a: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的苛政，與當地的官員和父老實行</a:t>
              </a:r>
              <a:r>
                <a:rPr lang="en-US" altLang="zh-TW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__________</a:t>
              </a: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CN" altLang="en-US" sz="2500" b="0" cap="none" spc="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89618" y="5790480"/>
            <a:ext cx="3531736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25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第四段的段落大意：</a:t>
            </a:r>
            <a:endParaRPr lang="zh-CN" altLang="en-US" sz="25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2162" y="6252223"/>
            <a:ext cx="82586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500" u="sng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endParaRPr lang="zh-CN" altLang="en-US" sz="2500" u="sng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76652" y="6266466"/>
            <a:ext cx="210827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5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「約法三章」</a:t>
            </a:r>
            <a:endParaRPr lang="zh-CN" altLang="en-US" sz="250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81869" y="532785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38451" y="6278013"/>
            <a:ext cx="82586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500" u="sng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秦朝</a:t>
            </a:r>
            <a:endParaRPr lang="zh-CN" altLang="en-US" sz="2500" u="sng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075" y="4034941"/>
            <a:ext cx="774572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0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47" y="-27296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17903" t="28311" r="51153" b="39226"/>
          <a:stretch/>
        </p:blipFill>
        <p:spPr>
          <a:xfrm>
            <a:off x="736979" y="95534"/>
            <a:ext cx="3848668" cy="23747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05272" y="107622"/>
            <a:ext cx="3934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約法三章的好處：</a:t>
            </a:r>
          </a:p>
        </p:txBody>
      </p:sp>
      <p:sp>
        <p:nvSpPr>
          <p:cNvPr id="12" name="矩形 11"/>
          <p:cNvSpPr/>
          <p:nvPr/>
        </p:nvSpPr>
        <p:spPr>
          <a:xfrm>
            <a:off x="5321446" y="724046"/>
            <a:ext cx="3822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展現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的軍隊紀律嚴明，贏得民心。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77922" y="158000"/>
            <a:ext cx="327547" cy="524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6" name="矩形 35"/>
          <p:cNvSpPr/>
          <p:nvPr/>
        </p:nvSpPr>
        <p:spPr>
          <a:xfrm>
            <a:off x="1187354" y="160278"/>
            <a:ext cx="327547" cy="508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1269241" y="2415654"/>
            <a:ext cx="2975212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17798" t="13573" r="51573" b="16651"/>
          <a:stretch/>
        </p:blipFill>
        <p:spPr>
          <a:xfrm>
            <a:off x="736978" y="2485294"/>
            <a:ext cx="3863467" cy="4256699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858942" y="2493707"/>
            <a:ext cx="4189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的軍隊與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軍對待百姓有甚麼不同？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82242"/>
              </p:ext>
            </p:extLst>
          </p:nvPr>
        </p:nvGraphicFramePr>
        <p:xfrm>
          <a:off x="4722121" y="3621583"/>
          <a:ext cx="4326344" cy="2481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1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劉邦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軍隊</a:t>
                      </a:r>
                      <a:endParaRPr lang="zh-MO" altLang="en-US" sz="3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秦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軍</a:t>
                      </a:r>
                      <a:endParaRPr lang="zh-MO" altLang="en-US" sz="3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4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善待百姓不苛刻</a:t>
                      </a:r>
                      <a:endParaRPr lang="zh-MO" alt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騷擾百姓</a:t>
                      </a:r>
                      <a:endParaRPr lang="zh-MO" alt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1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軍紀嚴明</a:t>
                      </a:r>
                      <a:endParaRPr lang="zh-MO" alt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搜刮百姓財產</a:t>
                      </a:r>
                      <a:endParaRPr lang="zh-MO" alt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50710" y="4847230"/>
            <a:ext cx="3723564" cy="903028"/>
            <a:chOff x="850710" y="4847230"/>
            <a:chExt cx="3723564" cy="903028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3521122" y="4847230"/>
              <a:ext cx="1053152" cy="113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875731" y="5254388"/>
              <a:ext cx="3628030" cy="15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850710" y="5732060"/>
              <a:ext cx="2984311" cy="181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859739" y="4413409"/>
            <a:ext cx="1542197" cy="92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3" name="矩形 22"/>
          <p:cNvSpPr/>
          <p:nvPr/>
        </p:nvSpPr>
        <p:spPr>
          <a:xfrm>
            <a:off x="6840939" y="4429331"/>
            <a:ext cx="1949356" cy="54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4" name="矩形 23"/>
          <p:cNvSpPr/>
          <p:nvPr/>
        </p:nvSpPr>
        <p:spPr>
          <a:xfrm>
            <a:off x="4847804" y="5460241"/>
            <a:ext cx="1551296" cy="54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25" name="矩形 24"/>
          <p:cNvSpPr/>
          <p:nvPr/>
        </p:nvSpPr>
        <p:spPr>
          <a:xfrm>
            <a:off x="6579644" y="5460241"/>
            <a:ext cx="2288276" cy="54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163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0" grpId="0"/>
      <p:bldP spid="4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47" y="-27296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7903" t="28311" r="51153" b="39226"/>
          <a:stretch/>
        </p:blipFill>
        <p:spPr>
          <a:xfrm>
            <a:off x="736979" y="95534"/>
            <a:ext cx="3848668" cy="237471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777922" y="158000"/>
            <a:ext cx="327547" cy="524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6" name="矩形 35"/>
          <p:cNvSpPr/>
          <p:nvPr/>
        </p:nvSpPr>
        <p:spPr>
          <a:xfrm>
            <a:off x="1187354" y="160278"/>
            <a:ext cx="327547" cy="508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17798" t="13573" r="51573" b="16651"/>
          <a:stretch/>
        </p:blipFill>
        <p:spPr>
          <a:xfrm>
            <a:off x="736978" y="2485294"/>
            <a:ext cx="3863467" cy="425669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18107" y="122599"/>
            <a:ext cx="4548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第五段，作者運用甚麼手法突顯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治軍嚴明的一面？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88471" y="1800318"/>
            <a:ext cx="453741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對比法。</a:t>
            </a:r>
            <a:endParaRPr kumimoji="1" lang="en-US" altLang="zh-TW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作者用</a:t>
            </a:r>
            <a:r>
              <a:rPr kumimoji="1" lang="zh-TW" altLang="en-US" sz="2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劉邦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的「約法三章」的嚴明紀律，及不許士兵收取百姓送的羊、酒等禮物，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對比</a:t>
            </a:r>
            <a:r>
              <a:rPr kumimoji="1" lang="zh-TW" altLang="en-US" sz="2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秦朝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苛刻的刑法及</a:t>
            </a:r>
            <a:r>
              <a:rPr kumimoji="1" lang="zh-TW" altLang="en-US" sz="2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秦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軍對百姓的騷擾、搜刮財物的做法，突顯</a:t>
            </a:r>
            <a:r>
              <a:rPr kumimoji="1" lang="zh-TW" altLang="en-US" sz="2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標楷體" pitchFamily="65" charset="-120"/>
                <a:cs typeface="新細明體" pitchFamily="18" charset="-120"/>
              </a:rPr>
              <a:t>劉邦</a:t>
            </a:r>
            <a:r>
              <a:rPr kumimoji="1" lang="zh-TW" altLang="en-US" sz="28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標楷體" pitchFamily="65" charset="-120"/>
                <a:cs typeface="新細明體" pitchFamily="18" charset="-120"/>
              </a:rPr>
              <a:t>治軍嚴明。</a:t>
            </a:r>
            <a:endParaRPr kumimoji="1" lang="zh-TW" sz="2800" b="0" i="0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4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47" y="-27296"/>
            <a:ext cx="682389" cy="923330"/>
            <a:chOff x="1992573" y="4332111"/>
            <a:chExt cx="709684" cy="952576"/>
          </a:xfrm>
        </p:grpSpPr>
        <p:sp>
          <p:nvSpPr>
            <p:cNvPr id="7" name="椭圆 6"/>
            <p:cNvSpPr/>
            <p:nvPr/>
          </p:nvSpPr>
          <p:spPr>
            <a:xfrm>
              <a:off x="1992573" y="4490113"/>
              <a:ext cx="709684" cy="70968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55190" y="4332111"/>
              <a:ext cx="557153" cy="95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17903" t="28311" r="51153" b="39226"/>
          <a:stretch/>
        </p:blipFill>
        <p:spPr>
          <a:xfrm>
            <a:off x="736979" y="95534"/>
            <a:ext cx="3848668" cy="237471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777922" y="158000"/>
            <a:ext cx="327547" cy="524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6" name="矩形 35"/>
          <p:cNvSpPr/>
          <p:nvPr/>
        </p:nvSpPr>
        <p:spPr>
          <a:xfrm>
            <a:off x="1187354" y="160278"/>
            <a:ext cx="327547" cy="508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17798" t="13573" r="51573" b="16651"/>
          <a:stretch/>
        </p:blipFill>
        <p:spPr>
          <a:xfrm>
            <a:off x="736978" y="2485294"/>
            <a:ext cx="3863467" cy="425669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17157" y="2961563"/>
            <a:ext cx="313898" cy="38213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612943" y="118995"/>
            <a:ext cx="4380932" cy="2924454"/>
            <a:chOff x="5240740" y="1470124"/>
            <a:chExt cx="4380932" cy="2924454"/>
          </a:xfrm>
        </p:grpSpPr>
        <p:cxnSp>
          <p:nvCxnSpPr>
            <p:cNvPr id="20" name="直接箭头连接符 19"/>
            <p:cNvCxnSpPr/>
            <p:nvPr/>
          </p:nvCxnSpPr>
          <p:spPr>
            <a:xfrm flipV="1">
              <a:off x="5240740" y="2756848"/>
              <a:ext cx="914401" cy="163773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467025" y="1470124"/>
              <a:ext cx="415464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66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跟引號一起使用，指明某人</a:t>
              </a:r>
              <a:r>
                <a:rPr lang="zh-TW" altLang="en-US" sz="3600" dirty="0">
                  <a:solidFill>
                    <a:srgbClr val="0066CC"/>
                  </a:solidFill>
                  <a:ea typeface="標楷體" panose="03000509000000000000" pitchFamily="65" charset="-120"/>
                </a:rPr>
                <a:t>説</a:t>
              </a:r>
              <a:r>
                <a:rPr lang="zh-TW" altLang="en-US" sz="3600" dirty="0">
                  <a:solidFill>
                    <a:srgbClr val="0066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的話。</a:t>
              </a:r>
              <a:endParaRPr lang="zh-MO" altLang="en-US" sz="3600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5390322" y="1965587"/>
            <a:ext cx="3262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奔走相告</a:t>
            </a:r>
            <a:endParaRPr lang="en-US" altLang="zh-TW" sz="6000" b="0" cap="none" spc="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58855" y="3176040"/>
            <a:ext cx="379407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0" cap="none" spc="0" dirty="0">
                <a:ln w="0"/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來回奔走，把消息傳開。</a:t>
            </a:r>
            <a:endParaRPr lang="zh-MO" altLang="en-US" sz="4000" b="0" cap="none" spc="0" dirty="0">
              <a:ln w="0"/>
              <a:solidFill>
                <a:srgbClr val="00206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85648" y="5400401"/>
            <a:ext cx="4568773" cy="1366811"/>
            <a:chOff x="-1864360" y="5410284"/>
            <a:chExt cx="18020248" cy="1366811"/>
          </a:xfrm>
        </p:grpSpPr>
        <p:sp>
          <p:nvSpPr>
            <p:cNvPr id="27" name="矩形 26"/>
            <p:cNvSpPr/>
            <p:nvPr/>
          </p:nvSpPr>
          <p:spPr>
            <a:xfrm>
              <a:off x="1150105" y="5410284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1864360" y="5530600"/>
              <a:ext cx="18020248" cy="12464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寫出</a:t>
              </a:r>
              <a:r>
                <a:rPr lang="en-US" altLang="zh-TW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_________</a:t>
              </a: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贏得人們的愛戴</a:t>
              </a:r>
              <a:endParaRPr lang="en-US" altLang="zh-TW" sz="25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500" dirty="0">
                  <a:ln w="0"/>
                  <a:latin typeface="標楷體" panose="03000509000000000000" pitchFamily="65" charset="-120"/>
                  <a:ea typeface="標楷體" panose="03000509000000000000" pitchFamily="65" charset="-120"/>
                </a:rPr>
                <a:t>和支持。</a:t>
              </a:r>
              <a:endParaRPr lang="zh-CN" altLang="en-US" sz="2500" b="0" cap="none" spc="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693381" y="4862433"/>
            <a:ext cx="3531736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25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第五段的段落大意：</a:t>
            </a:r>
            <a:endParaRPr lang="zh-CN" altLang="en-US" sz="25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94956" y="5583483"/>
            <a:ext cx="178766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u="sng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劉邦</a:t>
            </a:r>
            <a:r>
              <a:rPr lang="zh-TW" altLang="en-US" sz="240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的軍隊</a:t>
            </a:r>
            <a:endParaRPr lang="zh-CN" altLang="en-US" sz="240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81869" y="532785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55844" y="5759356"/>
            <a:ext cx="1501255" cy="4913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7724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 animBg="1"/>
      <p:bldP spid="29" grpId="0" animBg="1"/>
      <p:bldP spid="30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2461" y="2394129"/>
            <a:ext cx="78790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0000" b="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0000" b="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約法三章</a:t>
            </a:r>
            <a:endParaRPr lang="zh-CN" altLang="en-US" sz="10000" b="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682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97" y="152116"/>
            <a:ext cx="1313656" cy="1253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7" y="140743"/>
            <a:ext cx="1313656" cy="1253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0094" y="113447"/>
            <a:ext cx="1313656" cy="12536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57811" y="292373"/>
            <a:ext cx="8258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zh-CN" altLang="en-US" sz="50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6056" y="226409"/>
            <a:ext cx="8258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endParaRPr lang="zh-CN" altLang="en-US" sz="50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92414" y="187740"/>
            <a:ext cx="8258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endParaRPr lang="zh-CN" altLang="en-US" sz="50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02890"/>
              </p:ext>
            </p:extLst>
          </p:nvPr>
        </p:nvGraphicFramePr>
        <p:xfrm>
          <a:off x="559558" y="1629811"/>
          <a:ext cx="8297840" cy="496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200" b="0" u="sng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劉邦</a:t>
                      </a:r>
                      <a:r>
                        <a:rPr lang="zh-TW" sz="2200" b="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是一個怎樣的人</a:t>
                      </a:r>
                      <a:endParaRPr lang="zh-TW" sz="2200" b="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200" b="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從哪裡看出來</a:t>
                      </a:r>
                      <a:endParaRPr lang="zh-TW" sz="2200" b="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200" b="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表達的方法</a:t>
                      </a:r>
                      <a:endParaRPr lang="zh-TW" sz="2200" b="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altLang="en-US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0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5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alt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914401" y="2134203"/>
            <a:ext cx="2469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善用人材、</a:t>
            </a:r>
            <a:endParaRPr lang="en-US" altLang="zh-TW" sz="3200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知人善任</a:t>
            </a:r>
          </a:p>
        </p:txBody>
      </p:sp>
      <p:sp>
        <p:nvSpPr>
          <p:cNvPr id="12" name="矩形 11"/>
          <p:cNvSpPr/>
          <p:nvPr/>
        </p:nvSpPr>
        <p:spPr>
          <a:xfrm>
            <a:off x="3333107" y="2179381"/>
            <a:ext cx="3457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000" u="sng" kern="100" dirty="0">
                <a:latin typeface="標楷體" pitchFamily="65" charset="-120"/>
                <a:ea typeface="標楷體" pitchFamily="65" charset="-120"/>
              </a:rPr>
              <a:t>張良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u="sng" kern="100" dirty="0">
                <a:latin typeface="標楷體" pitchFamily="65" charset="-120"/>
                <a:ea typeface="標楷體" pitchFamily="65" charset="-120"/>
              </a:rPr>
              <a:t>蕭何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u="sng" kern="100" dirty="0">
                <a:latin typeface="標楷體" pitchFamily="65" charset="-120"/>
                <a:ea typeface="標楷體" pitchFamily="65" charset="-120"/>
              </a:rPr>
              <a:t>曹參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u="sng" kern="100" dirty="0">
                <a:latin typeface="標楷體" pitchFamily="65" charset="-120"/>
                <a:ea typeface="標楷體" pitchFamily="65" charset="-120"/>
              </a:rPr>
              <a:t>樊噲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等有才幹的人都跟著他參加反</a:t>
            </a:r>
            <a:r>
              <a:rPr lang="zh-TW" altLang="zh-TW" sz="2000" u="sng" kern="100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戰爭。</a:t>
            </a:r>
            <a:endParaRPr lang="zh-TW" altLang="zh-TW" sz="2000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5979" y="3891794"/>
            <a:ext cx="2231243" cy="74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有謀略</a:t>
            </a:r>
            <a:endParaRPr lang="zh-TW" altLang="zh-TW" sz="3200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51302" y="3517802"/>
            <a:ext cx="3311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u="sng" kern="100" dirty="0">
                <a:latin typeface="標楷體" pitchFamily="65" charset="-120"/>
                <a:ea typeface="標楷體" pitchFamily="65" charset="-120"/>
              </a:rPr>
              <a:t>項羽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在前方跟</a:t>
            </a:r>
            <a:r>
              <a:rPr lang="zh-TW" altLang="zh-TW" u="sng" kern="100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軍主將</a:t>
            </a:r>
            <a:r>
              <a:rPr lang="zh-TW" altLang="zh-TW" u="sng" kern="100" dirty="0">
                <a:latin typeface="標楷體" pitchFamily="65" charset="-120"/>
                <a:ea typeface="標楷體" pitchFamily="65" charset="-120"/>
              </a:rPr>
              <a:t>章邯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拼死戰鬥的時候，</a:t>
            </a:r>
            <a:r>
              <a:rPr lang="zh-TW" altLang="zh-TW" u="sng" kern="100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zh-TW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乘機攻向</a:t>
            </a:r>
            <a:r>
              <a:rPr lang="zh-TW" altLang="zh-TW" b="1" u="sng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zh-TW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軍後方（事半功倍）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u="sng" kern="100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採取</a:t>
            </a:r>
            <a:r>
              <a:rPr lang="zh-TW" altLang="zh-TW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收降和封賞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的辦法；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7682" y="5083313"/>
            <a:ext cx="2675894" cy="15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管理軍隊能力強；重視廉潔操守；不擾民</a:t>
            </a:r>
            <a:endParaRPr lang="zh-TW" altLang="zh-TW" sz="2200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6755" y="5282517"/>
            <a:ext cx="4142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跟官員和百姓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不接受百姓的的禮物</a:t>
            </a:r>
          </a:p>
        </p:txBody>
      </p:sp>
      <p:sp>
        <p:nvSpPr>
          <p:cNvPr id="17" name="矩形 16"/>
          <p:cNvSpPr/>
          <p:nvPr/>
        </p:nvSpPr>
        <p:spPr>
          <a:xfrm>
            <a:off x="7397024" y="2562165"/>
            <a:ext cx="104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對比</a:t>
            </a:r>
          </a:p>
        </p:txBody>
      </p:sp>
      <p:sp>
        <p:nvSpPr>
          <p:cNvPr id="18" name="矩形 17"/>
          <p:cNvSpPr/>
          <p:nvPr/>
        </p:nvSpPr>
        <p:spPr>
          <a:xfrm>
            <a:off x="7002600" y="3345896"/>
            <a:ext cx="214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處事方法</a:t>
            </a:r>
          </a:p>
        </p:txBody>
      </p:sp>
      <p:sp>
        <p:nvSpPr>
          <p:cNvPr id="19" name="矩形 18"/>
          <p:cNvSpPr/>
          <p:nvPr/>
        </p:nvSpPr>
        <p:spPr>
          <a:xfrm>
            <a:off x="7380436" y="4029554"/>
            <a:ext cx="1158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語言</a:t>
            </a:r>
          </a:p>
        </p:txBody>
      </p:sp>
      <p:sp>
        <p:nvSpPr>
          <p:cNvPr id="2" name="矩形 1"/>
          <p:cNvSpPr/>
          <p:nvPr/>
        </p:nvSpPr>
        <p:spPr>
          <a:xfrm>
            <a:off x="7397024" y="272122"/>
            <a:ext cx="1689652" cy="681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P4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zh-MO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1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56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6161" y="445607"/>
            <a:ext cx="649306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假如你是古代的老百姓，你會喜歡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項羽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做皇帝？為甚麼？</a:t>
            </a:r>
          </a:p>
        </p:txBody>
      </p:sp>
      <p:sp>
        <p:nvSpPr>
          <p:cNvPr id="5" name="矩形 4"/>
          <p:cNvSpPr/>
          <p:nvPr/>
        </p:nvSpPr>
        <p:spPr>
          <a:xfrm>
            <a:off x="873457" y="2090483"/>
            <a:ext cx="7287904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我會喜歡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做皇帝，因為他</a:t>
            </a:r>
            <a:r>
              <a:rPr lang="zh-TW" altLang="en-US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愛護百姓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，不會縱容士兵搶掠財物和任意殺人。在他的管治下，老百姓能安居樂業。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我會喜歡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做皇帝，因為他</a:t>
            </a:r>
            <a:r>
              <a:rPr lang="zh-TW" altLang="en-US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勇武過人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，一定盡力保衞城池。在戰事頻仍的年代，老百姓在他的庇護下，可以過一些相對安穩的日子。</a:t>
            </a:r>
          </a:p>
        </p:txBody>
      </p:sp>
    </p:spTree>
    <p:extLst>
      <p:ext uri="{BB962C8B-B14F-4D97-AF65-F5344CB8AC3E}">
        <p14:creationId xmlns:p14="http://schemas.microsoft.com/office/powerpoint/2010/main" val="2572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75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1595012" y="1745943"/>
            <a:ext cx="6480175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成語的</a:t>
            </a:r>
            <a:endParaRPr lang="en-US" altLang="zh-TW" sz="9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9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褒貶色彩</a:t>
            </a:r>
            <a:endParaRPr lang="en-US" altLang="zh-TW" sz="9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5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3" y="6099554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094328" y="404813"/>
            <a:ext cx="4725822" cy="1944687"/>
          </a:xfrm>
          <a:prstGeom prst="wedgeRoundRectCallout">
            <a:avLst>
              <a:gd name="adj1" fmla="val 9769"/>
              <a:gd name="adj2" fmla="val 74815"/>
              <a:gd name="adj3" fmla="val 16667"/>
            </a:avLst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這幾個成語都源自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楚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漢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這段歷史。除了這課的「約法三章」外，你們聽過其他故事嗎？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13"/>
          <p:cNvGrpSpPr>
            <a:grpSpLocks/>
          </p:cNvGrpSpPr>
          <p:nvPr/>
        </p:nvGrpSpPr>
        <p:grpSpPr bwMode="auto">
          <a:xfrm>
            <a:off x="5148263" y="3068638"/>
            <a:ext cx="3462337" cy="3498850"/>
            <a:chOff x="4932040" y="2757982"/>
            <a:chExt cx="3967361" cy="3809332"/>
          </a:xfrm>
        </p:grpSpPr>
        <p:pic>
          <p:nvPicPr>
            <p:cNvPr id="3090" name="圖片 10" descr="spirit 2a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7982"/>
              <a:ext cx="3967361" cy="380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 rot="21012626">
              <a:off x="5259470" y="4479441"/>
              <a:ext cx="1025948" cy="565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3"/>
                  </a:solidFill>
                  <a:latin typeface="+mn-ea"/>
                  <a:ea typeface="+mn-ea"/>
                </a:rPr>
                <a:t>成語</a:t>
              </a:r>
            </a:p>
          </p:txBody>
        </p:sp>
      </p:grpSp>
      <p:grpSp>
        <p:nvGrpSpPr>
          <p:cNvPr id="3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3087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3088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089" name="圖片 19" descr="pencil3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1416406" y="1668462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(1)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0" name="矩形 19"/>
          <p:cNvSpPr/>
          <p:nvPr/>
        </p:nvSpPr>
        <p:spPr>
          <a:xfrm>
            <a:off x="1416406" y="2676525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(2)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背水一戰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1" name="矩形 20"/>
          <p:cNvSpPr/>
          <p:nvPr/>
        </p:nvSpPr>
        <p:spPr>
          <a:xfrm>
            <a:off x="1416406" y="3613150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(3)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多多益善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2" name="矩形 21"/>
          <p:cNvSpPr/>
          <p:nvPr/>
        </p:nvSpPr>
        <p:spPr>
          <a:xfrm>
            <a:off x="1416406" y="4560887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(4)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先發制人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3" name="矩形 22"/>
          <p:cNvSpPr/>
          <p:nvPr/>
        </p:nvSpPr>
        <p:spPr>
          <a:xfrm>
            <a:off x="1416406" y="5418825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(5)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披肝瀝膽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16" name="矩形 15"/>
          <p:cNvSpPr/>
          <p:nvPr/>
        </p:nvSpPr>
        <p:spPr>
          <a:xfrm>
            <a:off x="1418681" y="6273800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(6)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奔走相告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0602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  <p:bldP spid="22" grpId="0"/>
      <p:bldP spid="2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65070" y="4905588"/>
            <a:ext cx="3887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比喻對人對事非常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　忠誠。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61062" y="948851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(1)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0" name="矩形 19"/>
          <p:cNvSpPr/>
          <p:nvPr/>
        </p:nvSpPr>
        <p:spPr>
          <a:xfrm>
            <a:off x="461062" y="1956914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(2)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背水一戰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1" name="矩形 20"/>
          <p:cNvSpPr/>
          <p:nvPr/>
        </p:nvSpPr>
        <p:spPr>
          <a:xfrm>
            <a:off x="461062" y="2893539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(3)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多多益善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2" name="矩形 21"/>
          <p:cNvSpPr/>
          <p:nvPr/>
        </p:nvSpPr>
        <p:spPr>
          <a:xfrm>
            <a:off x="461062" y="3841276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(4)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先發制人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3" name="矩形 22"/>
          <p:cNvSpPr/>
          <p:nvPr/>
        </p:nvSpPr>
        <p:spPr>
          <a:xfrm>
            <a:off x="461062" y="4849339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(5)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披肝瀝膽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637774" y="588489"/>
            <a:ext cx="3455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數量越多越好。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37774" y="1380651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先下手制服對手。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637774" y="2172814"/>
            <a:ext cx="4248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約好或約定事項，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大家必須遵守。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637774" y="3469801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形容拚死戰鬥。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637774" y="4260376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形容英勇的行為。</a:t>
            </a:r>
            <a:endParaRPr lang="zh-TW" altLang="en-US" dirty="0"/>
          </a:p>
        </p:txBody>
      </p:sp>
      <p:cxnSp>
        <p:nvCxnSpPr>
          <p:cNvPr id="32" name="直線接點 31"/>
          <p:cNvCxnSpPr/>
          <p:nvPr/>
        </p:nvCxnSpPr>
        <p:spPr>
          <a:xfrm>
            <a:off x="2908987" y="1236189"/>
            <a:ext cx="2017712" cy="1219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2908987" y="2244251"/>
            <a:ext cx="2089150" cy="15128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908987" y="914400"/>
            <a:ext cx="1990559" cy="226647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2908987" y="1669576"/>
            <a:ext cx="2017712" cy="2463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2866029" y="5158854"/>
            <a:ext cx="2101755" cy="8188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9" name="群組 16"/>
          <p:cNvGrpSpPr>
            <a:grpSpLocks/>
          </p:cNvGrpSpPr>
          <p:nvPr/>
        </p:nvGrpSpPr>
        <p:grpSpPr bwMode="auto">
          <a:xfrm>
            <a:off x="0" y="0"/>
            <a:ext cx="2497540" cy="805218"/>
            <a:chOff x="251520" y="332656"/>
            <a:chExt cx="2747270" cy="1080120"/>
          </a:xfrm>
        </p:grpSpPr>
        <p:sp>
          <p:nvSpPr>
            <p:cNvPr id="5140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5141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5142" name="圖片 19" descr="pencil3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463337" y="5806958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(6)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奔走相告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4" name="矩形 3"/>
          <p:cNvSpPr/>
          <p:nvPr/>
        </p:nvSpPr>
        <p:spPr>
          <a:xfrm>
            <a:off x="4670398" y="6124012"/>
            <a:ext cx="4801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0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來回奔走，把消息傳開。</a:t>
            </a:r>
            <a:endParaRPr lang="zh-MO" altLang="en-US" sz="3000" dirty="0">
              <a:ln w="0"/>
            </a:endParaRPr>
          </a:p>
        </p:txBody>
      </p:sp>
      <p:cxnSp>
        <p:nvCxnSpPr>
          <p:cNvPr id="29" name="直線接點 42"/>
          <p:cNvCxnSpPr/>
          <p:nvPr/>
        </p:nvCxnSpPr>
        <p:spPr>
          <a:xfrm>
            <a:off x="2827360" y="6130119"/>
            <a:ext cx="2126777" cy="270681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230145" y="15012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書</a:t>
            </a:r>
            <a:r>
              <a:rPr lang="en-US" altLang="zh-TW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P.47)</a:t>
            </a:r>
            <a:endParaRPr lang="zh-MO" altLang="en-US" sz="3200" dirty="0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32838" y="0"/>
            <a:ext cx="213391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課堂筆記</a:t>
            </a:r>
            <a:endParaRPr lang="zh-CN" altLang="en-US" sz="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24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088" y="1484313"/>
            <a:ext cx="4897437" cy="2808287"/>
          </a:xfrm>
          <a:prstGeom prst="wedgeRoundRectCallout">
            <a:avLst>
              <a:gd name="adj1" fmla="val 57907"/>
              <a:gd name="adj2" fmla="val 38440"/>
              <a:gd name="adj3" fmla="val 16667"/>
            </a:avLst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你們現在分辨以上的成語是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褒義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貶義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中性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，在方格裏分別填上↑、↓或→。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15"/>
          <p:cNvGrpSpPr>
            <a:grpSpLocks/>
          </p:cNvGrpSpPr>
          <p:nvPr/>
        </p:nvGrpSpPr>
        <p:grpSpPr bwMode="auto">
          <a:xfrm>
            <a:off x="4932363" y="2924175"/>
            <a:ext cx="3678237" cy="3643313"/>
            <a:chOff x="4932040" y="2757982"/>
            <a:chExt cx="3967361" cy="3809332"/>
          </a:xfrm>
        </p:grpSpPr>
        <p:pic>
          <p:nvPicPr>
            <p:cNvPr id="6153" name="圖片 16" descr="spirit 2a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7982"/>
              <a:ext cx="3967361" cy="380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 rot="21012626">
              <a:off x="5257374" y="4489195"/>
              <a:ext cx="904086" cy="522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3"/>
                  </a:solidFill>
                  <a:latin typeface="+mn-ea"/>
                  <a:ea typeface="+mn-ea"/>
                </a:rPr>
                <a:t>成語</a:t>
              </a:r>
            </a:p>
          </p:txBody>
        </p:sp>
      </p:grpSp>
      <p:grpSp>
        <p:nvGrpSpPr>
          <p:cNvPr id="6149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6150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6151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152" name="圖片 19" descr="pencil3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78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8"/>
          <p:cNvSpPr>
            <a:spLocks noChangeArrowheads="1"/>
          </p:cNvSpPr>
          <p:nvPr/>
        </p:nvSpPr>
        <p:spPr bwMode="auto">
          <a:xfrm>
            <a:off x="4774252" y="5205837"/>
            <a:ext cx="3887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比喻對人對事非常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　忠誠。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26102" y="1235454"/>
            <a:ext cx="3240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(1) 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4" name="矩形 23"/>
          <p:cNvSpPr/>
          <p:nvPr/>
        </p:nvSpPr>
        <p:spPr>
          <a:xfrm>
            <a:off x="526102" y="2243517"/>
            <a:ext cx="3311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(2)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背水一戰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5" name="矩形 24"/>
          <p:cNvSpPr/>
          <p:nvPr/>
        </p:nvSpPr>
        <p:spPr>
          <a:xfrm>
            <a:off x="526102" y="3180142"/>
            <a:ext cx="3384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(3)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多多益善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6" name="矩形 25"/>
          <p:cNvSpPr/>
          <p:nvPr/>
        </p:nvSpPr>
        <p:spPr>
          <a:xfrm>
            <a:off x="526102" y="4127879"/>
            <a:ext cx="3311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(4)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先發制人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27" name="矩形 26"/>
          <p:cNvSpPr/>
          <p:nvPr/>
        </p:nvSpPr>
        <p:spPr>
          <a:xfrm>
            <a:off x="526102" y="4999462"/>
            <a:ext cx="33845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(5)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披肝瀝膽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7176" name="矩形 27"/>
          <p:cNvSpPr>
            <a:spLocks noChangeArrowheads="1"/>
          </p:cNvSpPr>
          <p:nvPr/>
        </p:nvSpPr>
        <p:spPr bwMode="auto">
          <a:xfrm>
            <a:off x="4774252" y="875092"/>
            <a:ext cx="3455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數量越多越好。</a:t>
            </a:r>
          </a:p>
        </p:txBody>
      </p:sp>
      <p:sp>
        <p:nvSpPr>
          <p:cNvPr id="7177" name="矩形 28"/>
          <p:cNvSpPr>
            <a:spLocks noChangeArrowheads="1"/>
          </p:cNvSpPr>
          <p:nvPr/>
        </p:nvSpPr>
        <p:spPr bwMode="auto">
          <a:xfrm>
            <a:off x="4774252" y="1667254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先下手制服對手。</a:t>
            </a:r>
          </a:p>
        </p:txBody>
      </p:sp>
      <p:sp>
        <p:nvSpPr>
          <p:cNvPr id="7178" name="矩形 29"/>
          <p:cNvSpPr>
            <a:spLocks noChangeArrowheads="1"/>
          </p:cNvSpPr>
          <p:nvPr/>
        </p:nvSpPr>
        <p:spPr bwMode="auto">
          <a:xfrm>
            <a:off x="4774252" y="2459417"/>
            <a:ext cx="4105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約好或約定事項，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大家必須遵守。</a:t>
            </a:r>
          </a:p>
        </p:txBody>
      </p:sp>
      <p:sp>
        <p:nvSpPr>
          <p:cNvPr id="7179" name="矩形 30"/>
          <p:cNvSpPr>
            <a:spLocks noChangeArrowheads="1"/>
          </p:cNvSpPr>
          <p:nvPr/>
        </p:nvSpPr>
        <p:spPr bwMode="auto">
          <a:xfrm>
            <a:off x="4774252" y="3756404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形容拚死戰鬥。</a:t>
            </a:r>
          </a:p>
        </p:txBody>
      </p:sp>
      <p:sp>
        <p:nvSpPr>
          <p:cNvPr id="7180" name="矩形 31"/>
          <p:cNvSpPr>
            <a:spLocks noChangeArrowheads="1"/>
          </p:cNvSpPr>
          <p:nvPr/>
        </p:nvSpPr>
        <p:spPr bwMode="auto">
          <a:xfrm>
            <a:off x="4774252" y="4546979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形容英勇的行為。</a:t>
            </a:r>
            <a:endParaRPr lang="zh-TW" altLang="en-US" dirty="0"/>
          </a:p>
        </p:txBody>
      </p:sp>
      <p:cxnSp>
        <p:nvCxnSpPr>
          <p:cNvPr id="33" name="直線接點 32"/>
          <p:cNvCxnSpPr/>
          <p:nvPr/>
        </p:nvCxnSpPr>
        <p:spPr>
          <a:xfrm>
            <a:off x="3406224" y="1523387"/>
            <a:ext cx="1656953" cy="122413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3405827" y="2530854"/>
            <a:ext cx="1657350" cy="15128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3405827" y="1164017"/>
            <a:ext cx="1657350" cy="230346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3405827" y="1956179"/>
            <a:ext cx="1657350" cy="251936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478232" y="5275339"/>
            <a:ext cx="1584945" cy="21624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173802" y="1379917"/>
            <a:ext cx="360363" cy="358775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1173802" y="3323017"/>
            <a:ext cx="360363" cy="360362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173802" y="2387979"/>
            <a:ext cx="360363" cy="358775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173802" y="5131224"/>
            <a:ext cx="360363" cy="360363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173802" y="4259642"/>
            <a:ext cx="360363" cy="360362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102365" y="1287842"/>
            <a:ext cx="542925" cy="523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1102365" y="2295904"/>
            <a:ext cx="542925" cy="52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1102365" y="5059787"/>
            <a:ext cx="542925" cy="522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1102365" y="3191254"/>
            <a:ext cx="542925" cy="52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102365" y="4167567"/>
            <a:ext cx="542925" cy="52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72430" y="337361"/>
            <a:ext cx="5570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↑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褒義  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↓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貶義 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→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中性</a:t>
            </a:r>
            <a:endParaRPr lang="zh-MO" altLang="en-US" sz="3000" dirty="0"/>
          </a:p>
        </p:txBody>
      </p:sp>
      <p:sp>
        <p:nvSpPr>
          <p:cNvPr id="3" name="矩形 2"/>
          <p:cNvSpPr/>
          <p:nvPr/>
        </p:nvSpPr>
        <p:spPr>
          <a:xfrm>
            <a:off x="101095" y="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書</a:t>
            </a:r>
            <a:r>
              <a:rPr lang="en-US" altLang="zh-TW" sz="3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P.47)</a:t>
            </a:r>
            <a:endParaRPr lang="zh-MO" altLang="en-US" sz="3200" dirty="0">
              <a:solidFill>
                <a:srgbClr val="00B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477" y="510738"/>
            <a:ext cx="213391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課堂筆記</a:t>
            </a:r>
            <a:endParaRPr lang="zh-CN" altLang="en-US" sz="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27294" y="545910"/>
            <a:ext cx="559558" cy="5595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6" name="矩形 5"/>
          <p:cNvSpPr/>
          <p:nvPr/>
        </p:nvSpPr>
        <p:spPr>
          <a:xfrm>
            <a:off x="4834171" y="630400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8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來回奔走，把消息傳開。</a:t>
            </a:r>
            <a:endParaRPr lang="zh-MO" altLang="en-US" sz="2800" dirty="0">
              <a:ln w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2025" y="6025318"/>
            <a:ext cx="33845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(6)</a:t>
            </a:r>
            <a:r>
              <a:rPr lang="zh-TW" altLang="en-US" sz="32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      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奔走相告</a:t>
            </a:r>
            <a:r>
              <a:rPr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•</a:t>
            </a:r>
          </a:p>
        </p:txBody>
      </p:sp>
      <p:sp>
        <p:nvSpPr>
          <p:cNvPr id="46" name="矩形 45"/>
          <p:cNvSpPr/>
          <p:nvPr/>
        </p:nvSpPr>
        <p:spPr>
          <a:xfrm>
            <a:off x="1189725" y="6157080"/>
            <a:ext cx="360363" cy="360363"/>
          </a:xfrm>
          <a:prstGeom prst="rect">
            <a:avLst/>
          </a:prstGeom>
          <a:solidFill>
            <a:schemeClr val="accent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090992" y="6080481"/>
            <a:ext cx="542925" cy="523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cxnSp>
        <p:nvCxnSpPr>
          <p:cNvPr id="50" name="直線接點 36"/>
          <p:cNvCxnSpPr/>
          <p:nvPr/>
        </p:nvCxnSpPr>
        <p:spPr>
          <a:xfrm>
            <a:off x="3466859" y="6328491"/>
            <a:ext cx="1584945" cy="21624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4" grpId="0" animBg="1"/>
      <p:bldP spid="44" grpId="0" animBg="1"/>
      <p:bldP spid="45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8200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8201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8202" name="圖片 19" descr="pencil3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16"/>
          <p:cNvGrpSpPr>
            <a:grpSpLocks/>
          </p:cNvGrpSpPr>
          <p:nvPr/>
        </p:nvGrpSpPr>
        <p:grpSpPr bwMode="auto">
          <a:xfrm>
            <a:off x="4643438" y="2565400"/>
            <a:ext cx="3967162" cy="4002088"/>
            <a:chOff x="4932040" y="2757982"/>
            <a:chExt cx="3967361" cy="3809332"/>
          </a:xfrm>
        </p:grpSpPr>
        <p:pic>
          <p:nvPicPr>
            <p:cNvPr id="8198" name="圖片 17" descr="spirit 2a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7982"/>
              <a:ext cx="3967361" cy="380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 rot="21012626">
              <a:off x="5257493" y="4489634"/>
              <a:ext cx="903333" cy="5228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3"/>
                  </a:solidFill>
                  <a:latin typeface="+mn-ea"/>
                  <a:ea typeface="+mn-ea"/>
                </a:rPr>
                <a:t>成語</a:t>
              </a:r>
            </a:p>
          </p:txBody>
        </p:sp>
      </p:grp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187450" y="1557338"/>
            <a:ext cx="4032250" cy="2592387"/>
          </a:xfrm>
          <a:prstGeom prst="wedgeRoundRectCallout">
            <a:avLst>
              <a:gd name="adj1" fmla="val 66995"/>
              <a:gd name="adj2" fmla="val 41940"/>
              <a:gd name="adj3" fmla="val 16667"/>
            </a:avLst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你們都了解「約法三章」的意思了，不如用它來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口頭造句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吧！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9222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9223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224" name="圖片 19" descr="pencil3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41194" y="2237996"/>
            <a:ext cx="4666137" cy="2074697"/>
          </a:xfrm>
          <a:prstGeom prst="wedgeRoundRectCallout">
            <a:avLst>
              <a:gd name="adj1" fmla="val 64102"/>
              <a:gd name="adj2" fmla="val 43171"/>
              <a:gd name="adj3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我跟媽媽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：做功課時不看電視，不聽歌，不玩耍。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9" name="圖片 18" descr="boy 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711450"/>
            <a:ext cx="28971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43" y="122831"/>
            <a:ext cx="3614702" cy="240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0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10248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10249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0250" name="圖片 19" descr="pencil3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群組 15"/>
          <p:cNvGrpSpPr>
            <a:grpSpLocks/>
          </p:cNvGrpSpPr>
          <p:nvPr/>
        </p:nvGrpSpPr>
        <p:grpSpPr bwMode="auto">
          <a:xfrm>
            <a:off x="4852988" y="2738438"/>
            <a:ext cx="3967162" cy="4003675"/>
            <a:chOff x="4932040" y="2757982"/>
            <a:chExt cx="3967361" cy="3809332"/>
          </a:xfrm>
        </p:grpSpPr>
        <p:pic>
          <p:nvPicPr>
            <p:cNvPr id="10246" name="圖片 16" descr="spirit 2a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7982"/>
              <a:ext cx="3967361" cy="380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 rot="21012626">
              <a:off x="5257493" y="4488947"/>
              <a:ext cx="903333" cy="522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3"/>
                  </a:solidFill>
                  <a:latin typeface="+mn-ea"/>
                  <a:ea typeface="+mn-ea"/>
                </a:rPr>
                <a:t>成語</a:t>
              </a:r>
            </a:p>
          </p:txBody>
        </p:sp>
      </p:grp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50934" y="1200174"/>
            <a:ext cx="4464050" cy="2525665"/>
          </a:xfrm>
          <a:prstGeom prst="wedgeRoundRectCallout">
            <a:avLst>
              <a:gd name="adj1" fmla="val 62755"/>
              <a:gd name="adj2" fmla="val 33852"/>
              <a:gd name="adj3" fmla="val 16667"/>
            </a:avLst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課文裏有「奔走相告」這個成語，瞭解它的意思，並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口頭造句</a:t>
            </a:r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19172" y="3971262"/>
            <a:ext cx="4248150" cy="2736850"/>
          </a:xfrm>
          <a:prstGeom prst="wedgeRoundRectCallout">
            <a:avLst>
              <a:gd name="adj1" fmla="val 80488"/>
              <a:gd name="adj2" fmla="val 19500"/>
              <a:gd name="adj3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「奔走相告」的意思是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指有重大的消息時，人們奔跑着相互轉告。</a:t>
            </a:r>
          </a:p>
        </p:txBody>
      </p:sp>
    </p:spTree>
    <p:extLst>
      <p:ext uri="{BB962C8B-B14F-4D97-AF65-F5344CB8AC3E}">
        <p14:creationId xmlns:p14="http://schemas.microsoft.com/office/powerpoint/2010/main" val="5627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" y="-1"/>
            <a:ext cx="9128998" cy="68580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0002" y="185389"/>
            <a:ext cx="855739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4500" dirty="0">
                <a:latin typeface="標楷體" pitchFamily="65" charset="-120"/>
                <a:ea typeface="標楷體" pitchFamily="65" charset="-120"/>
              </a:rPr>
              <a:t>同學們，你們有聽過「</a:t>
            </a:r>
            <a:r>
              <a:rPr lang="zh-TW" altLang="en-US" sz="45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zh-TW" altLang="en-US" sz="4500" dirty="0">
                <a:latin typeface="標楷體" pitchFamily="65" charset="-120"/>
                <a:ea typeface="標楷體" pitchFamily="65" charset="-120"/>
              </a:rPr>
              <a:t>」嗎？它是屬於甚麼類型的詞語呢</a:t>
            </a:r>
            <a:r>
              <a:rPr lang="en-US" altLang="zh-TW" sz="450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118" y="2858154"/>
            <a:ext cx="8567927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5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請你試解釋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約法三章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」的意思。</a:t>
            </a:r>
            <a:endParaRPr lang="zh-CN" altLang="en-US" sz="4500" b="0" cap="none" spc="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4103" y="1838614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成語</a:t>
            </a:r>
            <a:endParaRPr lang="zh-MO" altLang="en-US" sz="5000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7703" y="3683333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約：</a:t>
            </a:r>
            <a:endParaRPr lang="zh-MO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6330" y="4477176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法：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5397" y="5284669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三章：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4907" y="6073170"/>
            <a:ext cx="30700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約法三章：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6820" y="3683333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MO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商議確定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了約定。</a:t>
            </a:r>
            <a:endParaRPr lang="zh-MO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21798" y="4449881"/>
            <a:ext cx="36471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法律、規定。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24072" y="5230078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三條。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9051" y="6059522"/>
            <a:ext cx="53783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指定立簡單的條約。</a:t>
            </a:r>
            <a:endParaRPr lang="zh-MO" altLang="en-US" sz="4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群組 16"/>
          <p:cNvGrpSpPr>
            <a:grpSpLocks/>
          </p:cNvGrpSpPr>
          <p:nvPr/>
        </p:nvGrpSpPr>
        <p:grpSpPr bwMode="auto">
          <a:xfrm>
            <a:off x="611188" y="333375"/>
            <a:ext cx="2309812" cy="792163"/>
            <a:chOff x="251520" y="332656"/>
            <a:chExt cx="2747270" cy="1080120"/>
          </a:xfrm>
        </p:grpSpPr>
        <p:sp>
          <p:nvSpPr>
            <p:cNvPr id="12294" name="Text Box 31"/>
            <p:cNvSpPr txBox="1">
              <a:spLocks noChangeArrowheads="1"/>
            </p:cNvSpPr>
            <p:nvPr/>
          </p:nvSpPr>
          <p:spPr bwMode="auto">
            <a:xfrm>
              <a:off x="1108504" y="470446"/>
              <a:ext cx="1890286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990033"/>
                  </a:solidFill>
                  <a:ea typeface="標楷體" pitchFamily="65" charset="-120"/>
                </a:rPr>
                <a:t>練習室</a:t>
              </a:r>
            </a:p>
          </p:txBody>
        </p:sp>
        <p:sp>
          <p:nvSpPr>
            <p:cNvPr id="12295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2296" name="圖片 19" descr="pencil3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98500" y="1795464"/>
            <a:ext cx="4535488" cy="2694650"/>
          </a:xfrm>
          <a:prstGeom prst="wedgeRoundRectCallout">
            <a:avLst>
              <a:gd name="adj1" fmla="val 61157"/>
              <a:gd name="adj2" fmla="val 37074"/>
              <a:gd name="adj3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TW" altLang="en-US" sz="3800" dirty="0">
                <a:latin typeface="標楷體" pitchFamily="65" charset="-120"/>
                <a:ea typeface="標楷體" pitchFamily="65" charset="-120"/>
              </a:rPr>
              <a:t>我校的同學得到了全港校際朗誦比賽的冠軍，同學們都</a:t>
            </a:r>
            <a:r>
              <a:rPr lang="zh-TW" altLang="en-US" sz="3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奔走相告</a:t>
            </a:r>
            <a:r>
              <a:rPr lang="zh-TW" altLang="zh-TW" sz="3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293" name="圖片 15" descr="boy 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28971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6"/>
          <p:cNvGrpSpPr>
            <a:grpSpLocks/>
          </p:cNvGrpSpPr>
          <p:nvPr/>
        </p:nvGrpSpPr>
        <p:grpSpPr bwMode="auto">
          <a:xfrm>
            <a:off x="-245659" y="247295"/>
            <a:ext cx="9730853" cy="2509553"/>
            <a:chOff x="-246322" y="247376"/>
            <a:chExt cx="9731042" cy="2509997"/>
          </a:xfrm>
        </p:grpSpPr>
        <p:pic>
          <p:nvPicPr>
            <p:cNvPr id="15370" name="圖片 15" descr="pencil box 3b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322" y="247376"/>
              <a:ext cx="9662801" cy="250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458166" y="960370"/>
              <a:ext cx="9026554" cy="123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eaLnBrk="0" hangingPunct="0">
                <a:tabLst>
                  <a:tab pos="457200" algn="l"/>
                </a:tabLst>
              </a:pPr>
              <a:r>
                <a:rPr lang="zh-TW" altLang="en-US" sz="3200" dirty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破釜沉舟  約法三章  背水一戰  多多益善　</a:t>
              </a:r>
              <a:endParaRPr lang="en-US" altLang="zh-TW" sz="32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eaLnBrk="0" hangingPunct="0">
                <a:lnSpc>
                  <a:spcPct val="150000"/>
                </a:lnSpc>
                <a:tabLst>
                  <a:tab pos="457200" algn="l"/>
                </a:tabLst>
              </a:pPr>
              <a:r>
                <a:rPr lang="zh-TW" altLang="en-US" sz="3200" dirty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先發制人  披肝瀝膽  奔走相告</a:t>
              </a: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369187" y="2261406"/>
            <a:ext cx="20688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破釜沉舟</a:t>
            </a:r>
            <a:r>
              <a:rPr lang="en-US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</a:p>
          <a:p>
            <a:pPr eaLnBrk="0" hangingPunct="0">
              <a:tabLst>
                <a:tab pos="457200" algn="l"/>
              </a:tabLst>
            </a:pP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背水一戰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14206" y="2760631"/>
            <a:ext cx="88250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(1)</a:t>
            </a:r>
            <a:r>
              <a:rPr 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比賽</a:t>
            </a:r>
            <a:r>
              <a:rPr lang="zh-TW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快完結</a:t>
            </a:r>
            <a:r>
              <a:rPr 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了，我們只能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，奮力</a:t>
            </a:r>
            <a:endParaRPr lang="en-US" altLang="zh-TW" sz="3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拼搏，才有機會反敗為勝。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126" y="127940"/>
            <a:ext cx="8711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選出適當的成語，填在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橫線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上，使句子的意思完整。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00557" y="3935517"/>
            <a:ext cx="8770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(2)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老師的循循善誘下，</a:t>
            </a:r>
            <a:r>
              <a:rPr lang="zh-TW" altLang="zh-TW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家明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決定改過，還跟</a:t>
            </a:r>
            <a:r>
              <a:rPr lang="zh-TW" altLang="zh-TW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王</a:t>
            </a:r>
            <a:endParaRPr lang="en-US" altLang="zh-TW" sz="3000" u="sng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老師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__________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：在這個學期裏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不遲到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不早退</a:t>
            </a:r>
            <a:endParaRPr lang="en-US" altLang="zh-TW" sz="3000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不欠交功課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633987" y="4360839"/>
            <a:ext cx="1723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約法三章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301" y="5478522"/>
            <a:ext cx="8495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(3)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地震災區需要大量金錢支持重建的工作，所以</a:t>
            </a:r>
            <a:endParaRPr lang="en-US" altLang="zh-TW" sz="3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市民的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捐款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962844" y="5911613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多多益善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6"/>
          <p:cNvGrpSpPr>
            <a:grpSpLocks/>
          </p:cNvGrpSpPr>
          <p:nvPr/>
        </p:nvGrpSpPr>
        <p:grpSpPr bwMode="auto">
          <a:xfrm>
            <a:off x="-245659" y="247295"/>
            <a:ext cx="9730853" cy="2509553"/>
            <a:chOff x="-246322" y="247376"/>
            <a:chExt cx="9731042" cy="2509997"/>
          </a:xfrm>
        </p:grpSpPr>
        <p:pic>
          <p:nvPicPr>
            <p:cNvPr id="15370" name="圖片 15" descr="pencil box 3b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322" y="247376"/>
              <a:ext cx="9662801" cy="250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458166" y="960370"/>
              <a:ext cx="9026554" cy="123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eaLnBrk="0" hangingPunct="0">
                <a:tabLst>
                  <a:tab pos="457200" algn="l"/>
                </a:tabLst>
              </a:pPr>
              <a:r>
                <a:rPr lang="zh-TW" altLang="en-US" sz="3200" dirty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破釜沉舟  約法三章  背水一戰  多多益善　</a:t>
              </a:r>
              <a:endParaRPr lang="en-US" altLang="zh-TW" sz="32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eaLnBrk="0" hangingPunct="0">
                <a:lnSpc>
                  <a:spcPct val="150000"/>
                </a:lnSpc>
                <a:tabLst>
                  <a:tab pos="457200" algn="l"/>
                </a:tabLst>
              </a:pPr>
              <a:r>
                <a:rPr lang="zh-TW" altLang="en-US" sz="3200" dirty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先發制人  披肝瀝膽  奔走相告</a:t>
              </a:r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5534" y="281522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(4)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球賽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一開始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，我校的足球隊便採用了</a:t>
            </a:r>
            <a:r>
              <a:rPr lang="en-US" altLang="zh-TW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sz="3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戰略，向對方猛烈進攻，結果取得了勝利。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126" y="127940"/>
            <a:ext cx="8711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選出適當的成語，填在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橫線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上，使句子的意思完整。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89087" y="2764051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先發制人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0126" y="4139054"/>
            <a:ext cx="8993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(5)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同學們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我校的足球隊在球賽中奪標的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消</a:t>
            </a:r>
            <a:endParaRPr lang="en-US" altLang="zh-TW" sz="3000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息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，大家都興奮極了。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85406" y="4128093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奔走相告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36478" y="5326409"/>
            <a:ext cx="90075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(6)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古代許多俠士，一遇到賞識自己的人，往往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__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__________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誓死</a:t>
            </a:r>
            <a:r>
              <a:rPr lang="zh-TW" altLang="en-US" sz="30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效忠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23627" y="5741585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披肝瀝膽</a:t>
            </a:r>
            <a:endParaRPr lang="zh-TW" altLang="en-US" sz="3000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296554" y="262672"/>
            <a:ext cx="1655763" cy="1584325"/>
            <a:chOff x="-673" y="0"/>
            <a:chExt cx="1836334" cy="1810754"/>
          </a:xfrm>
        </p:grpSpPr>
        <p:pic>
          <p:nvPicPr>
            <p:cNvPr id="21512" name="Picture 3" descr="challen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1515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849313" y="2060575"/>
            <a:ext cx="5018087" cy="2592388"/>
          </a:xfrm>
          <a:prstGeom prst="wedgeRoundRectCallout">
            <a:avLst>
              <a:gd name="adj1" fmla="val 60153"/>
              <a:gd name="adj2" fmla="val 39329"/>
              <a:gd name="adj3" fmla="val 16667"/>
            </a:avLst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大家知道以下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成語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的意思嗎？找出它們的含義，並指出它們是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褒義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中性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貶義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32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" name="群組 12"/>
          <p:cNvGrpSpPr>
            <a:grpSpLocks/>
          </p:cNvGrpSpPr>
          <p:nvPr/>
        </p:nvGrpSpPr>
        <p:grpSpPr bwMode="auto">
          <a:xfrm>
            <a:off x="5076825" y="3213100"/>
            <a:ext cx="3822700" cy="3644900"/>
            <a:chOff x="4932040" y="2757982"/>
            <a:chExt cx="3967361" cy="3809332"/>
          </a:xfrm>
        </p:grpSpPr>
        <p:pic>
          <p:nvPicPr>
            <p:cNvPr id="21510" name="圖片 13" descr="spirit 2a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57982"/>
              <a:ext cx="3967361" cy="380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 rot="21012626">
              <a:off x="5258260" y="4488441"/>
              <a:ext cx="902871" cy="5242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3"/>
                  </a:solidFill>
                  <a:latin typeface="+mn-ea"/>
                  <a:ea typeface="+mn-ea"/>
                </a:rPr>
                <a:t>成語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7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群組 9"/>
          <p:cNvGrpSpPr>
            <a:grpSpLocks/>
          </p:cNvGrpSpPr>
          <p:nvPr/>
        </p:nvGrpSpPr>
        <p:grpSpPr bwMode="auto">
          <a:xfrm>
            <a:off x="323850" y="549275"/>
            <a:ext cx="1655763" cy="1584325"/>
            <a:chOff x="-673" y="0"/>
            <a:chExt cx="1836334" cy="1810754"/>
          </a:xfrm>
        </p:grpSpPr>
        <p:pic>
          <p:nvPicPr>
            <p:cNvPr id="22541" name="Picture 3" descr="challen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2543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2544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grpSp>
        <p:nvGrpSpPr>
          <p:cNvPr id="3" name="群組 32"/>
          <p:cNvGrpSpPr>
            <a:grpSpLocks/>
          </p:cNvGrpSpPr>
          <p:nvPr/>
        </p:nvGrpSpPr>
        <p:grpSpPr bwMode="auto">
          <a:xfrm>
            <a:off x="2555875" y="1268413"/>
            <a:ext cx="4608513" cy="1584325"/>
            <a:chOff x="2555776" y="1268760"/>
            <a:chExt cx="4608512" cy="1584176"/>
          </a:xfrm>
        </p:grpSpPr>
        <p:pic>
          <p:nvPicPr>
            <p:cNvPr id="22539" name="圖片 35" descr="cat bann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268760"/>
              <a:ext cx="460851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矩形 36"/>
            <p:cNvSpPr>
              <a:spLocks noChangeArrowheads="1"/>
            </p:cNvSpPr>
            <p:nvPr/>
          </p:nvSpPr>
          <p:spPr bwMode="auto">
            <a:xfrm>
              <a:off x="4067944" y="1700808"/>
              <a:ext cx="244169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44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青出於藍</a:t>
              </a: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051050" y="3441700"/>
            <a:ext cx="1878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解釋</a:t>
            </a:r>
            <a:r>
              <a:rPr lang="zh-TW" altLang="en-US" sz="44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051050" y="4449763"/>
            <a:ext cx="1314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褒義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838575" y="3441700"/>
            <a:ext cx="4333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後人勝過前人。</a:t>
            </a:r>
            <a:endParaRPr lang="zh-TW" altLang="en-US" sz="440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122738" y="4459288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中性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242050" y="4449763"/>
            <a:ext cx="1312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貶義</a:t>
            </a:r>
          </a:p>
        </p:txBody>
      </p:sp>
      <p:sp>
        <p:nvSpPr>
          <p:cNvPr id="43" name="橢圓 42"/>
          <p:cNvSpPr/>
          <p:nvPr/>
        </p:nvSpPr>
        <p:spPr>
          <a:xfrm>
            <a:off x="1979613" y="4508500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5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群組 9"/>
          <p:cNvGrpSpPr>
            <a:grpSpLocks/>
          </p:cNvGrpSpPr>
          <p:nvPr/>
        </p:nvGrpSpPr>
        <p:grpSpPr bwMode="auto">
          <a:xfrm>
            <a:off x="323850" y="549275"/>
            <a:ext cx="1655763" cy="1584325"/>
            <a:chOff x="-673" y="0"/>
            <a:chExt cx="1836334" cy="1810754"/>
          </a:xfrm>
        </p:grpSpPr>
        <p:pic>
          <p:nvPicPr>
            <p:cNvPr id="23565" name="Picture 3" descr="challen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3567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3568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grpSp>
        <p:nvGrpSpPr>
          <p:cNvPr id="3" name="群組 30"/>
          <p:cNvGrpSpPr>
            <a:grpSpLocks/>
          </p:cNvGrpSpPr>
          <p:nvPr/>
        </p:nvGrpSpPr>
        <p:grpSpPr bwMode="auto">
          <a:xfrm>
            <a:off x="2555875" y="1268413"/>
            <a:ext cx="4608513" cy="1584325"/>
            <a:chOff x="2555776" y="1268760"/>
            <a:chExt cx="4608512" cy="1584176"/>
          </a:xfrm>
        </p:grpSpPr>
        <p:pic>
          <p:nvPicPr>
            <p:cNvPr id="23563" name="圖片 21" descr="cat bann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268760"/>
              <a:ext cx="460851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矩形 19"/>
            <p:cNvSpPr>
              <a:spLocks noChangeArrowheads="1"/>
            </p:cNvSpPr>
            <p:nvPr/>
          </p:nvSpPr>
          <p:spPr bwMode="auto">
            <a:xfrm>
              <a:off x="4068663" y="1700519"/>
              <a:ext cx="2419350" cy="7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44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所向無敵</a:t>
              </a: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51050" y="3213100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解釋</a:t>
            </a:r>
            <a:r>
              <a:rPr lang="zh-TW" altLang="en-US" sz="44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051050" y="4449763"/>
            <a:ext cx="1314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褒義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851275" y="3284538"/>
            <a:ext cx="4333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指軍隊等所指向的地方，沒有能敵得住的對手。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122738" y="4459288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中性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242050" y="4449763"/>
            <a:ext cx="1312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貶義</a:t>
            </a:r>
          </a:p>
        </p:txBody>
      </p:sp>
      <p:sp>
        <p:nvSpPr>
          <p:cNvPr id="30" name="橢圓 29"/>
          <p:cNvSpPr/>
          <p:nvPr/>
        </p:nvSpPr>
        <p:spPr>
          <a:xfrm>
            <a:off x="1979613" y="4508500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群組 9"/>
          <p:cNvGrpSpPr>
            <a:grpSpLocks/>
          </p:cNvGrpSpPr>
          <p:nvPr/>
        </p:nvGrpSpPr>
        <p:grpSpPr bwMode="auto">
          <a:xfrm>
            <a:off x="323850" y="549275"/>
            <a:ext cx="1655763" cy="1584325"/>
            <a:chOff x="-673" y="0"/>
            <a:chExt cx="1836334" cy="1810754"/>
          </a:xfrm>
        </p:grpSpPr>
        <p:pic>
          <p:nvPicPr>
            <p:cNvPr id="24589" name="Picture 3" descr="challen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4591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4592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grpSp>
        <p:nvGrpSpPr>
          <p:cNvPr id="3" name="群組 19"/>
          <p:cNvGrpSpPr>
            <a:grpSpLocks/>
          </p:cNvGrpSpPr>
          <p:nvPr/>
        </p:nvGrpSpPr>
        <p:grpSpPr bwMode="auto">
          <a:xfrm>
            <a:off x="2555875" y="1268413"/>
            <a:ext cx="4608513" cy="1584325"/>
            <a:chOff x="2555776" y="1268760"/>
            <a:chExt cx="4608512" cy="1584176"/>
          </a:xfrm>
        </p:grpSpPr>
        <p:pic>
          <p:nvPicPr>
            <p:cNvPr id="24587" name="圖片 20" descr="cat bann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268760"/>
              <a:ext cx="460851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矩形 21"/>
            <p:cNvSpPr>
              <a:spLocks noChangeArrowheads="1"/>
            </p:cNvSpPr>
            <p:nvPr/>
          </p:nvSpPr>
          <p:spPr bwMode="auto">
            <a:xfrm>
              <a:off x="4067944" y="1700808"/>
              <a:ext cx="244169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44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一髮千鈞</a:t>
              </a: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95513" y="3441700"/>
            <a:ext cx="18780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解釋</a:t>
            </a:r>
            <a:r>
              <a:rPr lang="zh-TW" altLang="en-US" sz="44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95513" y="4449763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褒義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983038" y="3441700"/>
            <a:ext cx="31099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極其危險。</a:t>
            </a:r>
            <a:endParaRPr lang="zh-TW" altLang="en-US" sz="440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267200" y="4459288"/>
            <a:ext cx="131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中性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386513" y="4449763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貶義</a:t>
            </a:r>
          </a:p>
        </p:txBody>
      </p:sp>
      <p:sp>
        <p:nvSpPr>
          <p:cNvPr id="28" name="橢圓 27"/>
          <p:cNvSpPr/>
          <p:nvPr/>
        </p:nvSpPr>
        <p:spPr>
          <a:xfrm>
            <a:off x="4211638" y="4508500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9"/>
          <p:cNvGrpSpPr>
            <a:grpSpLocks/>
          </p:cNvGrpSpPr>
          <p:nvPr/>
        </p:nvGrpSpPr>
        <p:grpSpPr bwMode="auto">
          <a:xfrm>
            <a:off x="323850" y="549275"/>
            <a:ext cx="1655763" cy="1584325"/>
            <a:chOff x="-673" y="0"/>
            <a:chExt cx="1836334" cy="1810754"/>
          </a:xfrm>
        </p:grpSpPr>
        <p:pic>
          <p:nvPicPr>
            <p:cNvPr id="25613" name="Picture 3" descr="challen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5615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5616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grpSp>
        <p:nvGrpSpPr>
          <p:cNvPr id="3" name="群組 19"/>
          <p:cNvGrpSpPr>
            <a:grpSpLocks/>
          </p:cNvGrpSpPr>
          <p:nvPr/>
        </p:nvGrpSpPr>
        <p:grpSpPr bwMode="auto">
          <a:xfrm>
            <a:off x="2555875" y="1268413"/>
            <a:ext cx="4608513" cy="1584325"/>
            <a:chOff x="2555776" y="1268760"/>
            <a:chExt cx="4608512" cy="1584176"/>
          </a:xfrm>
        </p:grpSpPr>
        <p:pic>
          <p:nvPicPr>
            <p:cNvPr id="25611" name="圖片 20" descr="cat bann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268760"/>
              <a:ext cx="460851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矩形 21"/>
            <p:cNvSpPr>
              <a:spLocks noChangeArrowheads="1"/>
            </p:cNvSpPr>
            <p:nvPr/>
          </p:nvSpPr>
          <p:spPr bwMode="auto">
            <a:xfrm>
              <a:off x="4067944" y="1700808"/>
              <a:ext cx="244169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44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狐假虎威</a:t>
              </a: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908175" y="3284538"/>
            <a:ext cx="187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解釋</a:t>
            </a:r>
            <a:r>
              <a:rPr lang="zh-TW" altLang="en-US" sz="44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949450" y="47371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褒義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694113" y="3284538"/>
            <a:ext cx="4333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倚仗別人的勢力來欺壓人。</a:t>
            </a:r>
            <a:endParaRPr lang="zh-TW" altLang="en-US" sz="440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019550" y="4748213"/>
            <a:ext cx="1314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中性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138863" y="4737100"/>
            <a:ext cx="1312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貶義</a:t>
            </a:r>
          </a:p>
        </p:txBody>
      </p:sp>
      <p:sp>
        <p:nvSpPr>
          <p:cNvPr id="28" name="橢圓 27"/>
          <p:cNvSpPr/>
          <p:nvPr/>
        </p:nvSpPr>
        <p:spPr>
          <a:xfrm>
            <a:off x="6084888" y="4797425"/>
            <a:ext cx="1439862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4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群組 9"/>
          <p:cNvGrpSpPr>
            <a:grpSpLocks/>
          </p:cNvGrpSpPr>
          <p:nvPr/>
        </p:nvGrpSpPr>
        <p:grpSpPr bwMode="auto">
          <a:xfrm>
            <a:off x="323850" y="549275"/>
            <a:ext cx="1655763" cy="1584325"/>
            <a:chOff x="-673" y="0"/>
            <a:chExt cx="1836334" cy="1810754"/>
          </a:xfrm>
        </p:grpSpPr>
        <p:pic>
          <p:nvPicPr>
            <p:cNvPr id="26637" name="Picture 3" descr="challen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1282071" cy="119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 rot="-2939529">
              <a:off x="-4164" y="205162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挑</a:t>
              </a:r>
            </a:p>
          </p:txBody>
        </p:sp>
        <p:sp>
          <p:nvSpPr>
            <p:cNvPr id="26639" name="Text Box 5"/>
            <p:cNvSpPr txBox="1">
              <a:spLocks noChangeArrowheads="1"/>
            </p:cNvSpPr>
            <p:nvPr/>
          </p:nvSpPr>
          <p:spPr bwMode="auto">
            <a:xfrm>
              <a:off x="582515" y="0"/>
              <a:ext cx="671305" cy="6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戰</a:t>
              </a:r>
            </a:p>
          </p:txBody>
        </p:sp>
        <p:sp>
          <p:nvSpPr>
            <p:cNvPr id="26640" name="Text Box 6"/>
            <p:cNvSpPr txBox="1">
              <a:spLocks noChangeArrowheads="1"/>
            </p:cNvSpPr>
            <p:nvPr/>
          </p:nvSpPr>
          <p:spPr bwMode="auto">
            <a:xfrm rot="2970112">
              <a:off x="1216023" y="227643"/>
              <a:ext cx="623130" cy="61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3400" b="1">
                  <a:solidFill>
                    <a:srgbClr val="CC3300"/>
                  </a:solidFill>
                  <a:ea typeface="標楷體" pitchFamily="65" charset="-120"/>
                </a:rPr>
                <a:t>站</a:t>
              </a:r>
            </a:p>
          </p:txBody>
        </p:sp>
      </p:grpSp>
      <p:grpSp>
        <p:nvGrpSpPr>
          <p:cNvPr id="3" name="群組 19"/>
          <p:cNvGrpSpPr>
            <a:grpSpLocks/>
          </p:cNvGrpSpPr>
          <p:nvPr/>
        </p:nvGrpSpPr>
        <p:grpSpPr bwMode="auto">
          <a:xfrm>
            <a:off x="2555875" y="1268413"/>
            <a:ext cx="4608513" cy="1584325"/>
            <a:chOff x="2555776" y="1268760"/>
            <a:chExt cx="4608512" cy="1584176"/>
          </a:xfrm>
        </p:grpSpPr>
        <p:pic>
          <p:nvPicPr>
            <p:cNvPr id="26635" name="圖片 20" descr="cat bann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268760"/>
              <a:ext cx="4608512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矩形 21"/>
            <p:cNvSpPr>
              <a:spLocks noChangeArrowheads="1"/>
            </p:cNvSpPr>
            <p:nvPr/>
          </p:nvSpPr>
          <p:spPr bwMode="auto">
            <a:xfrm>
              <a:off x="4067944" y="1700808"/>
              <a:ext cx="244169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44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未雨綢繆</a:t>
              </a: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051050" y="3441700"/>
            <a:ext cx="1878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解釋</a:t>
            </a:r>
            <a:r>
              <a:rPr lang="zh-TW" altLang="en-US" sz="440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051050" y="4449763"/>
            <a:ext cx="1314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褒義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838575" y="3441700"/>
            <a:ext cx="4333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事先做好準備。</a:t>
            </a:r>
            <a:endParaRPr lang="zh-TW" altLang="en-US" sz="440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122738" y="4459288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中性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242050" y="4449763"/>
            <a:ext cx="1312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貶義</a:t>
            </a:r>
          </a:p>
        </p:txBody>
      </p:sp>
      <p:sp>
        <p:nvSpPr>
          <p:cNvPr id="28" name="橢圓 27"/>
          <p:cNvSpPr/>
          <p:nvPr/>
        </p:nvSpPr>
        <p:spPr>
          <a:xfrm>
            <a:off x="1979613" y="4508500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3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0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8454" y="441325"/>
            <a:ext cx="64595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dirty="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類型：</a:t>
            </a:r>
            <a:r>
              <a:rPr lang="zh-TW" altLang="en-US" sz="3500" dirty="0">
                <a:solidFill>
                  <a:srgbClr val="754015"/>
                </a:solidFill>
                <a:latin typeface="標楷體" pitchFamily="65" charset="-120"/>
                <a:ea typeface="標楷體" pitchFamily="65" charset="-120"/>
              </a:rPr>
              <a:t>成語故事。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8454" y="996950"/>
            <a:ext cx="88582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段落大意：</a:t>
            </a:r>
            <a:r>
              <a:rPr lang="zh-TW" altLang="en-US" sz="3500">
                <a:solidFill>
                  <a:srgbClr val="754015"/>
                </a:solidFill>
                <a:latin typeface="標楷體" pitchFamily="65" charset="-120"/>
                <a:ea typeface="標楷體" pitchFamily="65" charset="-120"/>
              </a:rPr>
              <a:t>分五段，可歸納為四個意義段。   </a:t>
            </a:r>
            <a:r>
              <a:rPr lang="zh-TW" altLang="en-US" sz="270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70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z="270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4313" y="1639888"/>
            <a:ext cx="86439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段  ：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説出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的軍隊逐漸</a:t>
            </a:r>
            <a:endParaRPr lang="en-US" altLang="zh-TW" sz="350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     強大起來的原因。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14313" y="2830513"/>
            <a:ext cx="86439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2-3</a:t>
            </a:r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段：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採用得宜的方法，輕易把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秦</a:t>
            </a:r>
            <a:endParaRPr lang="en-US" altLang="zh-TW" sz="3500" u="sng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朝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消滅。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14313" y="4014788"/>
            <a:ext cx="87153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段  ：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廢除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秦朝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的苛政，與當地的</a:t>
            </a:r>
            <a:endParaRPr lang="en-US" altLang="zh-TW" sz="350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官員和父老實行「約法三章」。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14313" y="5187950"/>
            <a:ext cx="8501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5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段  ：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寫出</a:t>
            </a:r>
            <a:r>
              <a:rPr lang="zh-TW" altLang="en-US" sz="3500" u="sng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的軍隊贏得人們的支持</a:t>
            </a:r>
            <a:endParaRPr lang="en-US" altLang="zh-TW" sz="350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5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         愛戴。</a:t>
            </a:r>
          </a:p>
        </p:txBody>
      </p:sp>
      <p:pic>
        <p:nvPicPr>
          <p:cNvPr id="3081" name="Picture 8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78563"/>
            <a:ext cx="349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84" grpId="0"/>
      <p:bldP spid="3085" grpId="0"/>
      <p:bldP spid="3086" grpId="0"/>
      <p:bldP spid="3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6308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31074" y="269122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《約法三章》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的歷史背景</a:t>
            </a:r>
            <a:endParaRPr lang="zh-MO" altLang="en-US" sz="4000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7922" y="1015749"/>
            <a:ext cx="7820167" cy="567847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  《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約法三章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源自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楚漢戰爭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的一段歷史。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楚漢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戰爭，或稱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楚漢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相爭，是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朝滅亡後，</a:t>
            </a:r>
            <a:r>
              <a:rPr lang="zh-TW" altLang="en-US" sz="3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之間為爭奪統治權力而進行的戰爭。時間一般認定為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206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年至前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202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朝滅亡之後開始，一直到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項羽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於烏江邊自刎結束。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楚漢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戰爭結束了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末民變之後短暫的分裂局面，是繼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滅六國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韓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趙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魏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齊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楚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500" u="sng" dirty="0">
                <a:latin typeface="標楷體" pitchFamily="65" charset="-120"/>
                <a:ea typeface="標楷體" pitchFamily="65" charset="-120"/>
              </a:rPr>
              <a:t>燕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之後的又一次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統一戰爭。</a:t>
            </a:r>
            <a:endParaRPr lang="zh-TW" altLang="zh-TW" sz="3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25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16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0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42875" y="506413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結構分析：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438" y="3559175"/>
            <a:ext cx="2071687" cy="5842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66FFCC"/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200">
                <a:solidFill>
                  <a:srgbClr val="040131"/>
                </a:solidFill>
                <a:latin typeface="Times New Roman" pitchFamily="18" charset="0"/>
                <a:ea typeface="標楷體" pitchFamily="65" charset="-120"/>
              </a:rPr>
              <a:t>約法三章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14813" y="714375"/>
            <a:ext cx="4786312" cy="2071688"/>
          </a:xfrm>
          <a:prstGeom prst="rect">
            <a:avLst/>
          </a:prstGeom>
          <a:gradFill flip="none" rotWithShape="1">
            <a:gsLst>
              <a:gs pos="28000">
                <a:srgbClr val="AAF8AA"/>
              </a:gs>
              <a:gs pos="100000">
                <a:srgbClr val="99FDA5"/>
              </a:gs>
              <a:gs pos="0">
                <a:schemeClr val="bg1"/>
              </a:gs>
            </a:gsLst>
            <a:lin ang="18900000" scaled="1"/>
            <a:tileRect/>
          </a:gradFill>
          <a:ln w="38100">
            <a:solidFill>
              <a:srgbClr val="024E1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劉邦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的軍隊逐漸強大起來的原因，以及</a:t>
            </a: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劉邦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採用得宜的方法，輕易把</a:t>
            </a: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秦朝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消滅。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86063" y="1428750"/>
            <a:ext cx="1000125" cy="5715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28000">
                <a:srgbClr val="FFCC99"/>
              </a:gs>
              <a:gs pos="100000">
                <a:srgbClr val="FFCC99"/>
              </a:gs>
            </a:gsLst>
            <a:lin ang="18900000" scaled="1"/>
          </a:gradFill>
          <a:ln w="38100">
            <a:solidFill>
              <a:srgbClr val="E16F1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231403"/>
                </a:solidFill>
                <a:latin typeface="Times New Roman" pitchFamily="18" charset="0"/>
                <a:ea typeface="標楷體" pitchFamily="65" charset="-120"/>
              </a:rPr>
              <a:t>開頭</a:t>
            </a:r>
          </a:p>
          <a:p>
            <a:pPr eaLnBrk="1" hangingPunct="1"/>
            <a:endParaRPr lang="en-US" altLang="zh-TW">
              <a:solidFill>
                <a:srgbClr val="231403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786063" y="3571875"/>
            <a:ext cx="1000125" cy="5715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28000">
                <a:srgbClr val="FFCC99"/>
              </a:gs>
              <a:gs pos="100000">
                <a:srgbClr val="FFCC99"/>
              </a:gs>
            </a:gsLst>
            <a:lin ang="18900000" scaled="1"/>
          </a:gradFill>
          <a:ln w="38100">
            <a:solidFill>
              <a:srgbClr val="E16F1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231403"/>
                </a:solidFill>
                <a:latin typeface="Times New Roman" pitchFamily="18" charset="0"/>
                <a:ea typeface="標楷體" pitchFamily="65" charset="-120"/>
              </a:rPr>
              <a:t>正文</a:t>
            </a:r>
          </a:p>
          <a:p>
            <a:pPr eaLnBrk="1" hangingPunct="1"/>
            <a:endParaRPr lang="en-US" altLang="zh-TW" sz="2500">
              <a:solidFill>
                <a:srgbClr val="231403"/>
              </a:solidFill>
              <a:ea typeface="標楷體" pitchFamily="65" charset="-12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607218" y="3536157"/>
            <a:ext cx="36433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4107" idx="1"/>
          </p:cNvCxnSpPr>
          <p:nvPr/>
        </p:nvCxnSpPr>
        <p:spPr>
          <a:xfrm flipV="1">
            <a:off x="2428875" y="1714500"/>
            <a:ext cx="3571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7" idx="1"/>
          </p:cNvCxnSpPr>
          <p:nvPr/>
        </p:nvCxnSpPr>
        <p:spPr>
          <a:xfrm>
            <a:off x="2428875" y="5357813"/>
            <a:ext cx="3571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107" idx="3"/>
          </p:cNvCxnSpPr>
          <p:nvPr/>
        </p:nvCxnSpPr>
        <p:spPr>
          <a:xfrm>
            <a:off x="3786188" y="1714500"/>
            <a:ext cx="4286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86188" y="5357813"/>
            <a:ext cx="4286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9" name="Picture 8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07125"/>
            <a:ext cx="349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86063" y="5072063"/>
            <a:ext cx="1000125" cy="5715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28000">
                <a:srgbClr val="FFCC99"/>
              </a:gs>
              <a:gs pos="100000">
                <a:srgbClr val="FFCC99"/>
              </a:gs>
            </a:gsLst>
            <a:lin ang="18900000" scaled="1"/>
          </a:gradFill>
          <a:ln w="38100">
            <a:solidFill>
              <a:srgbClr val="E16F1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231403"/>
                </a:solidFill>
                <a:latin typeface="Times New Roman" pitchFamily="18" charset="0"/>
                <a:ea typeface="標楷體" pitchFamily="65" charset="-120"/>
              </a:rPr>
              <a:t>結尾</a:t>
            </a:r>
          </a:p>
          <a:p>
            <a:pPr eaLnBrk="1" hangingPunct="1"/>
            <a:endParaRPr lang="en-US" altLang="zh-TW" sz="2800">
              <a:solidFill>
                <a:srgbClr val="231403"/>
              </a:solidFill>
              <a:ea typeface="標楷體" pitchFamily="65" charset="-12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214813" y="3071813"/>
            <a:ext cx="4786312" cy="1571625"/>
          </a:xfrm>
          <a:prstGeom prst="rect">
            <a:avLst/>
          </a:prstGeom>
          <a:gradFill flip="none" rotWithShape="1">
            <a:gsLst>
              <a:gs pos="28000">
                <a:srgbClr val="AAF8AA"/>
              </a:gs>
              <a:gs pos="100000">
                <a:srgbClr val="99FDA5"/>
              </a:gs>
              <a:gs pos="0">
                <a:schemeClr val="bg1"/>
              </a:gs>
            </a:gsLst>
            <a:lin ang="18900000" scaled="1"/>
            <a:tileRect/>
          </a:gradFill>
          <a:ln w="38100">
            <a:solidFill>
              <a:srgbClr val="024E1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劉邦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廢除</a:t>
            </a: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秦朝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的苛政，與</a:t>
            </a: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秦朝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的官員和父老實行「約法三章」。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14813" y="4857750"/>
            <a:ext cx="4786312" cy="1071563"/>
          </a:xfrm>
          <a:prstGeom prst="rect">
            <a:avLst/>
          </a:prstGeom>
          <a:gradFill flip="none" rotWithShape="1">
            <a:gsLst>
              <a:gs pos="28000">
                <a:srgbClr val="AAF8AA"/>
              </a:gs>
              <a:gs pos="100000">
                <a:srgbClr val="99FDA5"/>
              </a:gs>
              <a:gs pos="0">
                <a:schemeClr val="bg1"/>
              </a:gs>
            </a:gsLst>
            <a:lin ang="18900000" scaled="1"/>
            <a:tileRect/>
          </a:gradFill>
          <a:ln w="38100">
            <a:solidFill>
              <a:srgbClr val="024E1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劉邦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的軍隊贏得</a:t>
            </a:r>
            <a:r>
              <a:rPr lang="zh-TW" altLang="en-US" sz="3200" u="sng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秦國</a:t>
            </a:r>
            <a:r>
              <a:rPr lang="zh-TW" altLang="en-US" sz="3200" dirty="0">
                <a:solidFill>
                  <a:srgbClr val="081C02"/>
                </a:solidFill>
                <a:latin typeface="Times New Roman" pitchFamily="18" charset="0"/>
                <a:ea typeface="標楷體" pitchFamily="65" charset="-120"/>
              </a:rPr>
              <a:t>人民的支持和愛戴。</a:t>
            </a:r>
          </a:p>
        </p:txBody>
      </p:sp>
      <p:cxnSp>
        <p:nvCxnSpPr>
          <p:cNvPr id="21" name="Straight Connector 20"/>
          <p:cNvCxnSpPr>
            <a:endCxn id="4106" idx="1"/>
          </p:cNvCxnSpPr>
          <p:nvPr/>
        </p:nvCxnSpPr>
        <p:spPr>
          <a:xfrm>
            <a:off x="2428875" y="3851275"/>
            <a:ext cx="357188" cy="6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786188" y="3857625"/>
            <a:ext cx="4286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43125" y="3857625"/>
            <a:ext cx="28575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7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0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65475" y="1506538"/>
            <a:ext cx="274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>
                <a:solidFill>
                  <a:srgbClr val="1D3A57"/>
                </a:solidFill>
                <a:latin typeface="標楷體" pitchFamily="65" charset="-120"/>
                <a:ea typeface="標楷體" pitchFamily="65" charset="-120"/>
              </a:rPr>
              <a:t>中心思想：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35150" y="1628775"/>
            <a:ext cx="5905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2938" y="2500313"/>
            <a:ext cx="79581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>
                <a:solidFill>
                  <a:srgbClr val="CC0000"/>
                </a:solidFill>
                <a:ea typeface="標楷體" pitchFamily="65" charset="-120"/>
              </a:rPr>
              <a:t>通過</a:t>
            </a:r>
            <a:r>
              <a:rPr lang="zh-TW" altLang="en-US" sz="4000" u="sng">
                <a:solidFill>
                  <a:srgbClr val="CC0000"/>
                </a:solidFill>
                <a:ea typeface="標楷體" pitchFamily="65" charset="-120"/>
              </a:rPr>
              <a:t>楚</a:t>
            </a:r>
            <a:r>
              <a:rPr lang="zh-TW" altLang="en-US" sz="4000">
                <a:solidFill>
                  <a:srgbClr val="CC0000"/>
                </a:solidFill>
                <a:ea typeface="標楷體" pitchFamily="65" charset="-120"/>
              </a:rPr>
              <a:t>、</a:t>
            </a:r>
            <a:r>
              <a:rPr lang="zh-TW" altLang="en-US" sz="4000" u="sng">
                <a:solidFill>
                  <a:srgbClr val="CC0000"/>
                </a:solidFill>
                <a:ea typeface="標楷體" pitchFamily="65" charset="-120"/>
              </a:rPr>
              <a:t>漢</a:t>
            </a:r>
            <a:r>
              <a:rPr lang="zh-TW" altLang="en-US" sz="4000">
                <a:solidFill>
                  <a:srgbClr val="CC0000"/>
                </a:solidFill>
                <a:ea typeface="標楷體" pitchFamily="65" charset="-120"/>
              </a:rPr>
              <a:t>相爭的故事，表現</a:t>
            </a:r>
            <a:r>
              <a:rPr lang="zh-TW" altLang="en-US" sz="4000" u="sng">
                <a:solidFill>
                  <a:srgbClr val="CC0000"/>
                </a:solidFill>
                <a:ea typeface="標楷體" pitchFamily="65" charset="-120"/>
              </a:rPr>
              <a:t>劉邦</a:t>
            </a:r>
            <a:r>
              <a:rPr lang="zh-TW" altLang="en-US" sz="4000">
                <a:solidFill>
                  <a:srgbClr val="CC0000"/>
                </a:solidFill>
                <a:ea typeface="標楷體" pitchFamily="65" charset="-120"/>
              </a:rPr>
              <a:t>知人善任、精於謀略，並懂得收買人心。</a:t>
            </a:r>
          </a:p>
        </p:txBody>
      </p:sp>
    </p:spTree>
    <p:extLst>
      <p:ext uri="{BB962C8B-B14F-4D97-AF65-F5344CB8AC3E}">
        <p14:creationId xmlns:p14="http://schemas.microsoft.com/office/powerpoint/2010/main" val="29144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3553" y="389931"/>
            <a:ext cx="85366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許</a:t>
            </a:r>
            <a:r>
              <a:rPr lang="zh-TW" altLang="zh-TW" sz="3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多成語都源自楚漢相爭的這段歷史</a:t>
            </a:r>
            <a:r>
              <a:rPr lang="zh-TW" altLang="en-US" sz="3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。請你看圖猜一猜。</a:t>
            </a:r>
            <a:endParaRPr lang="zh-MO" altLang="en-US" sz="35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2" y="996286"/>
            <a:ext cx="2224585" cy="130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" y="2570032"/>
            <a:ext cx="2664296" cy="324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4" y="2570033"/>
            <a:ext cx="2592288" cy="324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58" y="2570032"/>
            <a:ext cx="2396970" cy="324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954183" y="6017379"/>
            <a:ext cx="227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破釜沉舟 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68100" y="5995838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約法三章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73965" y="600309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奔走相告</a:t>
            </a:r>
            <a:endParaRPr lang="zh-TW" altLang="en-US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2810" y="1679666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提示：在課文中找一找。</a:t>
            </a:r>
            <a:r>
              <a:rPr lang="zh-CN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32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717659" y="1620828"/>
            <a:ext cx="5484645" cy="5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讀出聲，注意音量</a:t>
            </a:r>
            <a:endParaRPr lang="en-US" altLang="zh-TW" sz="4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不漏字、不多字</a:t>
            </a:r>
            <a:endParaRPr lang="en-US" altLang="zh-TW" sz="4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</a:t>
            </a:r>
            <a:r>
              <a:rPr lang="zh-TW" altLang="en-US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出不會讀的字</a:t>
            </a:r>
            <a:endParaRPr lang="en-US" altLang="zh-TW" sz="4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100" dirty="0">
                <a:latin typeface="標楷體" panose="03000509000000000000" pitchFamily="65" charset="-120"/>
                <a:ea typeface="標楷體" panose="03000509000000000000" pitchFamily="65" charset="-120"/>
              </a:rPr>
              <a:t>劃分</a:t>
            </a:r>
            <a:r>
              <a:rPr lang="zh-TW" altLang="en-US" sz="4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段落</a:t>
            </a:r>
            <a:endParaRPr lang="en-US" altLang="zh-TW" sz="4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12249" y="1548516"/>
            <a:ext cx="7064749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初讀課文－自由朗讀</a:t>
            </a:r>
            <a:endParaRPr lang="zh-HK" altLang="en-US" sz="50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146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94570" y="108686"/>
            <a:ext cx="3458094" cy="11196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3" name="矩形 2"/>
          <p:cNvSpPr/>
          <p:nvPr/>
        </p:nvSpPr>
        <p:spPr>
          <a:xfrm>
            <a:off x="3425122" y="100065"/>
            <a:ext cx="3518913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500" b="0" cap="none" spc="0" dirty="0">
                <a:ln w="0"/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認讀生字</a:t>
            </a:r>
            <a:endParaRPr lang="zh-CN" altLang="en-US" sz="6500" b="0" cap="none" spc="0" dirty="0">
              <a:ln w="0"/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44518"/>
              </p:ext>
            </p:extLst>
          </p:nvPr>
        </p:nvGraphicFramePr>
        <p:xfrm>
          <a:off x="368484" y="1344306"/>
          <a:ext cx="8543503" cy="5363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約法三章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破釜沉舟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itchFamily="65" charset="-120"/>
                          <a:ea typeface="標楷體" pitchFamily="65" charset="-120"/>
                        </a:rPr>
                        <a:t>咸陽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嚴刑峻法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奔走相告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itchFamily="65" charset="-120"/>
                          <a:ea typeface="標楷體" pitchFamily="65" charset="-120"/>
                        </a:rPr>
                        <a:t>樊噲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殘暴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謀略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投降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u="sng" dirty="0">
                          <a:latin typeface="標楷體" pitchFamily="65" charset="-120"/>
                          <a:ea typeface="標楷體" pitchFamily="65" charset="-120"/>
                        </a:rPr>
                        <a:t>章邯</a:t>
                      </a:r>
                      <a:endParaRPr lang="zh-MO" altLang="en-US" sz="4000" u="sng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對照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駐紮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鮮明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搜刮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</a:t>
                      </a:r>
                      <a:endParaRPr lang="zh-MO" altLang="en-US" sz="4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itchFamily="65" charset="-120"/>
                          <a:ea typeface="標楷體" pitchFamily="65" charset="-120"/>
                        </a:rPr>
                        <a:t>滅亡</a:t>
                      </a:r>
                      <a:endParaRPr lang="en-US" altLang="zh-TW" sz="4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itchFamily="65" charset="-120"/>
                          <a:ea typeface="標楷體" pitchFamily="65" charset="-120"/>
                        </a:rPr>
                        <a:t>苛刻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率領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逼近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召集</a:t>
                      </a:r>
                      <a:endParaRPr lang="zh-MO" altLang="en-US" sz="4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騷擾</a:t>
                      </a:r>
                      <a:endParaRPr lang="zh-MO" altLang="en-US" sz="4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5635210" y="1897039"/>
            <a:ext cx="68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22697" y="3445007"/>
            <a:ext cx="774571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28807" y="2378207"/>
            <a:ext cx="1511952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塊</a:t>
            </a:r>
            <a:r>
              <a:rPr lang="en-US" altLang="zh-TW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77237" y="3433536"/>
            <a:ext cx="774571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9404" y="2383122"/>
            <a:ext cx="774572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30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300" b="0" cap="none" spc="0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300" b="0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7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1123" y="378349"/>
            <a:ext cx="435247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b="0" cap="none" spc="0" dirty="0">
                <a:ln w="0"/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圈生字 </a:t>
            </a:r>
            <a:r>
              <a:rPr lang="en-US" altLang="zh-TW" sz="5000" b="0" cap="none" spc="0" dirty="0">
                <a:ln w="0"/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(12</a:t>
            </a:r>
            <a:r>
              <a:rPr lang="zh-TW" altLang="en-US" sz="5000" dirty="0">
                <a:ln w="0"/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5000" b="0" cap="none" spc="0" dirty="0">
                <a:ln w="0"/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5000" b="0" cap="none" spc="0" dirty="0">
              <a:ln w="0"/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21867"/>
              </p:ext>
            </p:extLst>
          </p:nvPr>
        </p:nvGraphicFramePr>
        <p:xfrm>
          <a:off x="457202" y="2105522"/>
          <a:ext cx="8336148" cy="3185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約法三章</a:t>
                      </a:r>
                      <a:endParaRPr lang="zh-MO" altLang="en-US" sz="3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破釜沉舟</a:t>
                      </a:r>
                      <a:endParaRPr lang="zh-MO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嚴刑峻法</a:t>
                      </a:r>
                      <a:endParaRPr lang="zh-MO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搜刮</a:t>
                      </a:r>
                      <a:endParaRPr lang="zh-MO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奔走相告</a:t>
                      </a:r>
                      <a:endParaRPr lang="zh-MO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才幹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率領</a:t>
                      </a:r>
                      <a:endParaRPr lang="zh-MO" altLang="en-US" sz="40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逼近</a:t>
                      </a:r>
                      <a:endParaRPr lang="zh-MO" altLang="en-US" sz="40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廢除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處罰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紀律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騷擾</a:t>
                      </a:r>
                      <a:endParaRPr lang="zh-MO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3791655" y="2590207"/>
            <a:ext cx="68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1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0251"/>
            <a:ext cx="9144000" cy="1187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4" name="矩形 3"/>
          <p:cNvSpPr/>
          <p:nvPr/>
        </p:nvSpPr>
        <p:spPr>
          <a:xfrm>
            <a:off x="261391" y="374261"/>
            <a:ext cx="8648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一筆一劃寫端正，勿寫錯</a:t>
            </a:r>
            <a:endParaRPr lang="zh-CN" altLang="en-US" sz="6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14" y="1683834"/>
            <a:ext cx="6584436" cy="51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1871</Words>
  <Application>Microsoft Office PowerPoint</Application>
  <PresentationFormat>如螢幕大小 (4:3)</PresentationFormat>
  <Paragraphs>338</Paragraphs>
  <Slides>41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宋体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LISA</dc:creator>
  <cp:lastModifiedBy>sfteacher</cp:lastModifiedBy>
  <cp:revision>80</cp:revision>
  <dcterms:created xsi:type="dcterms:W3CDTF">2019-03-04T13:01:01Z</dcterms:created>
  <dcterms:modified xsi:type="dcterms:W3CDTF">2020-03-24T08:53:21Z</dcterms:modified>
</cp:coreProperties>
</file>