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258" r:id="rId3"/>
    <p:sldId id="277" r:id="rId4"/>
    <p:sldId id="278" r:id="rId5"/>
    <p:sldId id="279" r:id="rId6"/>
    <p:sldId id="280" r:id="rId7"/>
    <p:sldId id="281" r:id="rId8"/>
    <p:sldId id="282" r:id="rId9"/>
    <p:sldId id="362" r:id="rId10"/>
    <p:sldId id="283" r:id="rId11"/>
    <p:sldId id="284" r:id="rId12"/>
    <p:sldId id="285" r:id="rId13"/>
    <p:sldId id="286" r:id="rId14"/>
    <p:sldId id="351" r:id="rId15"/>
    <p:sldId id="288" r:id="rId16"/>
    <p:sldId id="363" r:id="rId17"/>
    <p:sldId id="289" r:id="rId18"/>
    <p:sldId id="290" r:id="rId19"/>
    <p:sldId id="291" r:id="rId20"/>
    <p:sldId id="292" r:id="rId21"/>
    <p:sldId id="293" r:id="rId22"/>
    <p:sldId id="294" r:id="rId23"/>
    <p:sldId id="324" r:id="rId24"/>
    <p:sldId id="295" r:id="rId25"/>
    <p:sldId id="296" r:id="rId26"/>
    <p:sldId id="297" r:id="rId27"/>
    <p:sldId id="298" r:id="rId28"/>
    <p:sldId id="299" r:id="rId29"/>
    <p:sldId id="300" r:id="rId30"/>
    <p:sldId id="352" r:id="rId31"/>
    <p:sldId id="301" r:id="rId32"/>
    <p:sldId id="303" r:id="rId33"/>
    <p:sldId id="311" r:id="rId34"/>
    <p:sldId id="312" r:id="rId35"/>
    <p:sldId id="317" r:id="rId36"/>
    <p:sldId id="305" r:id="rId37"/>
    <p:sldId id="353" r:id="rId38"/>
    <p:sldId id="304" r:id="rId39"/>
    <p:sldId id="307" r:id="rId40"/>
    <p:sldId id="309" r:id="rId41"/>
    <p:sldId id="308" r:id="rId42"/>
    <p:sldId id="356" r:id="rId43"/>
    <p:sldId id="359" r:id="rId44"/>
    <p:sldId id="358" r:id="rId45"/>
    <p:sldId id="357" r:id="rId46"/>
    <p:sldId id="360" r:id="rId47"/>
    <p:sldId id="361" r:id="rId4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6466"/>
    <a:srgbClr val="1C61AE"/>
    <a:srgbClr val="CFE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58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B9664-E21D-404E-86B5-94CBFD5F5B02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21829-9FF3-4D97-A8DC-D7F5BBD451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8341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1829-9FF3-4D97-A8DC-D7F5BBD4515B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3747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1829-9FF3-4D97-A8DC-D7F5BBD4515B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106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MO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1829-9FF3-4D97-A8DC-D7F5BBD4515B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6159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47A33D2B-0000-4761-84A4-6304F1853D93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C6797D3-BD8F-49B7-A39E-7454D3B499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6303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3D2B-0000-4761-84A4-6304F1853D93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97D3-BD8F-49B7-A39E-7454D3B499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6018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3D2B-0000-4761-84A4-6304F1853D93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97D3-BD8F-49B7-A39E-7454D3B499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1507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2032000" y="190500"/>
            <a:ext cx="9347200" cy="58293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9FC241-C876-4EC6-BA70-4E5E1D086C4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7059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3D2B-0000-4761-84A4-6304F1853D93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97D3-BD8F-49B7-A39E-7454D3B499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694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7A33D2B-0000-4761-84A4-6304F1853D93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2C6797D3-BD8F-49B7-A39E-7454D3B499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5042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3D2B-0000-4761-84A4-6304F1853D93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97D3-BD8F-49B7-A39E-7454D3B499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9106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3D2B-0000-4761-84A4-6304F1853D93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97D3-BD8F-49B7-A39E-7454D3B499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5575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3D2B-0000-4761-84A4-6304F1853D93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97D3-BD8F-49B7-A39E-7454D3B499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557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3D2B-0000-4761-84A4-6304F1853D93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97D3-BD8F-49B7-A39E-7454D3B499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5158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3D2B-0000-4761-84A4-6304F1853D93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zh-TW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797D3-BD8F-49B7-A39E-7454D3B4990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53687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7A33D2B-0000-4761-84A4-6304F1853D93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797D3-BD8F-49B7-A39E-7454D3B4990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5535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7A33D2B-0000-4761-84A4-6304F1853D93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C6797D3-BD8F-49B7-A39E-7454D3B499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6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0u7zinT0k8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SzIjm6wG8Kk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0u7zinT0k8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nvGmCi4T10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mg.gov.mo/zh/subpage/232/page/274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I4QS5KlMXc" TargetMode="External"/><Relationship Id="rId2" Type="http://schemas.openxmlformats.org/officeDocument/2006/relationships/hyperlink" Target="https://youtu.be/y0u7zinT0k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VBdYad1OMo" TargetMode="External"/><Relationship Id="rId2" Type="http://schemas.openxmlformats.org/officeDocument/2006/relationships/hyperlink" Target="https://youtu.be/y0u7zinT0k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youtu.be/y0u7zinT0k8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14.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天氣現象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777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1066800" y="642593"/>
            <a:ext cx="9906000" cy="5798547"/>
            <a:chOff x="1851660" y="793375"/>
            <a:chExt cx="8502575" cy="5173085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/>
            <a:srcRect l="15187" t="12923" r="57758" b="12982"/>
            <a:stretch/>
          </p:blipFill>
          <p:spPr>
            <a:xfrm>
              <a:off x="1851660" y="887506"/>
              <a:ext cx="3298564" cy="5078954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/>
            <a:srcRect l="43309" t="26394" r="14116" b="13383"/>
            <a:stretch/>
          </p:blipFill>
          <p:spPr>
            <a:xfrm>
              <a:off x="5150224" y="1801906"/>
              <a:ext cx="5190564" cy="4128247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2"/>
            <a:srcRect l="44301" t="11598" r="12903" b="69160"/>
            <a:stretch/>
          </p:blipFill>
          <p:spPr>
            <a:xfrm>
              <a:off x="5136776" y="793375"/>
              <a:ext cx="5217459" cy="1319069"/>
            </a:xfrm>
            <a:prstGeom prst="rect">
              <a:avLst/>
            </a:prstGeom>
          </p:spPr>
        </p:pic>
      </p:grpSp>
      <p:sp>
        <p:nvSpPr>
          <p:cNvPr id="10" name="文字方塊 9"/>
          <p:cNvSpPr txBox="1"/>
          <p:nvPr/>
        </p:nvSpPr>
        <p:spPr>
          <a:xfrm>
            <a:off x="2419126" y="5653315"/>
            <a:ext cx="1857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水蒸氣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808654" y="1201377"/>
            <a:ext cx="1857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雲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369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3456" t="6645" r="13750" b="7038"/>
          <a:stretch/>
        </p:blipFill>
        <p:spPr>
          <a:xfrm>
            <a:off x="1640540" y="457200"/>
            <a:ext cx="8875059" cy="591670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737807" y="743619"/>
            <a:ext cx="1857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雨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31101" y="4069080"/>
            <a:ext cx="1857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405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「思考 表情卡通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6" t="5325" r="33883"/>
          <a:stretch/>
        </p:blipFill>
        <p:spPr bwMode="auto">
          <a:xfrm>
            <a:off x="8968740" y="3262709"/>
            <a:ext cx="3223260" cy="359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圖說文字 4"/>
          <p:cNvSpPr/>
          <p:nvPr/>
        </p:nvSpPr>
        <p:spPr>
          <a:xfrm>
            <a:off x="708661" y="2491740"/>
            <a:ext cx="7383780" cy="1988820"/>
          </a:xfrm>
          <a:prstGeom prst="wedgeRoundRectCallout">
            <a:avLst>
              <a:gd name="adj1" fmla="val 61135"/>
              <a:gd name="adj2" fmla="val 779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那雲和霧是怎樣形成的？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994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23069" r="14873" b="15755"/>
          <a:stretch/>
        </p:blipFill>
        <p:spPr>
          <a:xfrm>
            <a:off x="645872" y="555036"/>
            <a:ext cx="2063262" cy="2672862"/>
          </a:xfrm>
          <a:prstGeom prst="rect">
            <a:avLst/>
          </a:prstGeom>
        </p:spPr>
      </p:pic>
      <p:sp>
        <p:nvSpPr>
          <p:cNvPr id="5" name="圓角矩形圖說文字 4"/>
          <p:cNvSpPr/>
          <p:nvPr/>
        </p:nvSpPr>
        <p:spPr>
          <a:xfrm>
            <a:off x="3040380" y="352686"/>
            <a:ext cx="8505748" cy="1661508"/>
          </a:xfrm>
          <a:prstGeom prst="wedgeRoundRectCallout">
            <a:avLst>
              <a:gd name="adj1" fmla="val -57538"/>
              <a:gd name="adj2" fmla="val 199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我們通常會在哪裏看到雲？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040378" y="2261007"/>
            <a:ext cx="7877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在天空中可以看到雲。</a:t>
            </a:r>
            <a:endParaRPr lang="zh-TW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圓角矩形圖說文字 7"/>
          <p:cNvSpPr/>
          <p:nvPr/>
        </p:nvSpPr>
        <p:spPr>
          <a:xfrm>
            <a:off x="3040378" y="368485"/>
            <a:ext cx="8505749" cy="1618413"/>
          </a:xfrm>
          <a:prstGeom prst="wedgeRoundRectCallout">
            <a:avLst>
              <a:gd name="adj1" fmla="val -57538"/>
              <a:gd name="adj2" fmla="val 199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在哪裏看到霧？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84" y="3657598"/>
            <a:ext cx="4177588" cy="278505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l="50400" t="13849" r="13900" b="51467"/>
          <a:stretch/>
        </p:blipFill>
        <p:spPr>
          <a:xfrm>
            <a:off x="6096000" y="3666462"/>
            <a:ext cx="5292975" cy="289112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003802" y="2781194"/>
            <a:ext cx="80842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在接近地面的位置可以看到霧。</a:t>
            </a:r>
          </a:p>
        </p:txBody>
      </p:sp>
    </p:spTree>
    <p:extLst>
      <p:ext uri="{BB962C8B-B14F-4D97-AF65-F5344CB8AC3E}">
        <p14:creationId xmlns:p14="http://schemas.microsoft.com/office/powerpoint/2010/main" val="177627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9318" t="35145" r="34773" b="28878"/>
          <a:stretch/>
        </p:blipFill>
        <p:spPr>
          <a:xfrm>
            <a:off x="867425" y="2149523"/>
            <a:ext cx="10467251" cy="4442346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324384" y="0"/>
            <a:ext cx="11553331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按以下連結，觀看實驗影片，了解雲的形成。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867425" y="685800"/>
            <a:ext cx="10058400" cy="3931920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　</a:t>
            </a:r>
            <a:endParaRPr lang="en-US" altLang="zh-TW" dirty="0" smtClean="0">
              <a:hlinkClick r:id="rId3"/>
            </a:endParaRPr>
          </a:p>
          <a:p>
            <a:r>
              <a:rPr lang="zh-TW" altLang="en-US" sz="3200" dirty="0" smtClean="0"/>
              <a:t>雲的形成：</a:t>
            </a:r>
            <a:endParaRPr lang="en-US" altLang="zh-TW" sz="3200" dirty="0" smtClean="0">
              <a:hlinkClick r:id="rId3"/>
            </a:endParaRPr>
          </a:p>
          <a:p>
            <a:pPr marL="0" indent="0">
              <a:buNone/>
            </a:pPr>
            <a:r>
              <a:rPr lang="en-US" altLang="zh-TW" dirty="0">
                <a:hlinkClick r:id="rId4"/>
              </a:rPr>
              <a:t>https://</a:t>
            </a:r>
            <a:r>
              <a:rPr lang="en-US" altLang="zh-TW" dirty="0" smtClean="0">
                <a:hlinkClick r:id="rId4"/>
              </a:rPr>
              <a:t>youtu.be/SzIjm6wG8Kk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455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274" y="345843"/>
            <a:ext cx="10058400" cy="1371600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這些煙霧是模擬的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雲。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9318" t="35145" r="34773" b="28878"/>
          <a:stretch/>
        </p:blipFill>
        <p:spPr>
          <a:xfrm>
            <a:off x="706583" y="1485900"/>
            <a:ext cx="9694717" cy="341352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17728" t="73547" r="46591" b="17560"/>
          <a:stretch/>
        </p:blipFill>
        <p:spPr>
          <a:xfrm>
            <a:off x="706583" y="4400579"/>
            <a:ext cx="7079158" cy="991984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5458691" y="4430910"/>
            <a:ext cx="914400" cy="8020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831274" y="5353684"/>
            <a:ext cx="824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為甚麼煙霧會集中在量筒的上方？</a:t>
            </a:r>
            <a:endParaRPr lang="zh-TW" altLang="en-US" sz="3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31274" y="5938459"/>
            <a:ext cx="11208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因為水蒸氣在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較高的地方遇冷</a:t>
            </a:r>
            <a:r>
              <a:rPr lang="zh-TW" altLang="en-US" sz="3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，便會在高處凝結成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小水點</a:t>
            </a:r>
            <a:r>
              <a:rPr lang="zh-TW" altLang="en-US" sz="3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653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773054" y="994757"/>
            <a:ext cx="10058400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實驗拆解</a:t>
            </a:r>
            <a:endParaRPr lang="zh-MO" altLang="en-US" sz="8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23069" r="14873" b="15755"/>
          <a:stretch/>
        </p:blipFill>
        <p:spPr>
          <a:xfrm>
            <a:off x="4552854" y="2432067"/>
            <a:ext cx="3020964" cy="391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1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67664" t="39066" r="16591" b="46260"/>
          <a:stretch/>
        </p:blipFill>
        <p:spPr>
          <a:xfrm>
            <a:off x="464234" y="42202"/>
            <a:ext cx="4163184" cy="218136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734918" y="975731"/>
            <a:ext cx="8243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熱水能模擬水蒸發成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水蒸氣</a:t>
            </a:r>
            <a:r>
              <a:rPr lang="zh-TW" altLang="en-US" sz="4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 l="67769" t="52908" r="18637" b="38176"/>
          <a:stretch/>
        </p:blipFill>
        <p:spPr>
          <a:xfrm>
            <a:off x="464234" y="4818682"/>
            <a:ext cx="4270684" cy="1476264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627418" y="5084745"/>
            <a:ext cx="7564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水蒸氣在高空遇冷，會令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水蒸氣遇冷凝結成小水點</a:t>
            </a:r>
            <a:r>
              <a:rPr lang="zh-TW" altLang="en-US" sz="4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l="67599" t="61874" r="18409" b="30091"/>
          <a:stretch/>
        </p:blipFill>
        <p:spPr>
          <a:xfrm>
            <a:off x="464234" y="2821743"/>
            <a:ext cx="4163184" cy="1398759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4734918" y="2393168"/>
            <a:ext cx="73285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點燃的線香會產生微粒，用來模擬空氣中的塵埃。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水蒸氣會附著微粒，有助凝結成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小水點</a:t>
            </a:r>
            <a:r>
              <a:rPr lang="zh-TW" altLang="en-US" sz="4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943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23069" r="14873" b="15755"/>
          <a:stretch/>
        </p:blipFill>
        <p:spPr>
          <a:xfrm>
            <a:off x="451909" y="178394"/>
            <a:ext cx="2063262" cy="2672862"/>
          </a:xfrm>
          <a:prstGeom prst="rect">
            <a:avLst/>
          </a:prstGeom>
        </p:spPr>
      </p:pic>
      <p:sp>
        <p:nvSpPr>
          <p:cNvPr id="5" name="圓角矩形圖說文字 4"/>
          <p:cNvSpPr/>
          <p:nvPr/>
        </p:nvSpPr>
        <p:spPr>
          <a:xfrm>
            <a:off x="3130062" y="178394"/>
            <a:ext cx="8505749" cy="1618413"/>
          </a:xfrm>
          <a:prstGeom prst="wedgeRoundRectCallout">
            <a:avLst>
              <a:gd name="adj1" fmla="val -57538"/>
              <a:gd name="adj2" fmla="val 199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那霧到底是怎樣形成的？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18182" t="36357" r="35455" b="18773"/>
          <a:stretch/>
        </p:blipFill>
        <p:spPr>
          <a:xfrm>
            <a:off x="1483540" y="1688627"/>
            <a:ext cx="9500470" cy="516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1851" y="0"/>
            <a:ext cx="10058400" cy="1371600"/>
          </a:xfrm>
        </p:spPr>
        <p:txBody>
          <a:bodyPr/>
          <a:lstStyle/>
          <a:p>
            <a:r>
              <a:rPr lang="zh-TW" altLang="en-US" dirty="0" smtClean="0"/>
              <a:t>霧的形成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18182" t="36357" r="35455" b="26710"/>
          <a:stretch/>
        </p:blipFill>
        <p:spPr>
          <a:xfrm>
            <a:off x="1350816" y="2374427"/>
            <a:ext cx="9500470" cy="4254973"/>
          </a:xfrm>
          <a:prstGeom prst="rect">
            <a:avLst/>
          </a:prstGeom>
        </p:spPr>
      </p:pic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1071851" y="914400"/>
            <a:ext cx="10058400" cy="3931920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　</a:t>
            </a:r>
            <a:endParaRPr lang="en-US" altLang="zh-TW" dirty="0" smtClean="0">
              <a:hlinkClick r:id="rId3"/>
            </a:endParaRPr>
          </a:p>
          <a:p>
            <a:r>
              <a:rPr lang="zh-TW" altLang="en-US" sz="3200" dirty="0" smtClean="0"/>
              <a:t>霧的形成：</a:t>
            </a:r>
            <a:endParaRPr lang="en-US" altLang="zh-TW" sz="3200" dirty="0" smtClean="0">
              <a:hlinkClick r:id="rId3"/>
            </a:endParaRPr>
          </a:p>
          <a:p>
            <a:pPr marL="0" indent="0">
              <a:buNone/>
            </a:pPr>
            <a:r>
              <a:rPr lang="en-US" altLang="zh-TW" dirty="0">
                <a:hlinkClick r:id="rId4"/>
              </a:rPr>
              <a:t>https://</a:t>
            </a:r>
            <a:r>
              <a:rPr lang="en-US" altLang="zh-TW" dirty="0" smtClean="0">
                <a:hlinkClick r:id="rId4"/>
              </a:rPr>
              <a:t>youtu.be/nvGmCi4T10o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1464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23069" r="14873" b="15755"/>
          <a:stretch/>
        </p:blipFill>
        <p:spPr>
          <a:xfrm>
            <a:off x="9762978" y="352686"/>
            <a:ext cx="2063262" cy="2672862"/>
          </a:xfrm>
        </p:spPr>
      </p:pic>
      <p:sp>
        <p:nvSpPr>
          <p:cNvPr id="6" name="圓角矩形圖說文字 5"/>
          <p:cNvSpPr/>
          <p:nvPr/>
        </p:nvSpPr>
        <p:spPr>
          <a:xfrm>
            <a:off x="3040380" y="352686"/>
            <a:ext cx="6111240" cy="2026726"/>
          </a:xfrm>
          <a:prstGeom prst="wedgeRoundRectCallout">
            <a:avLst>
              <a:gd name="adj1" fmla="val 58202"/>
              <a:gd name="adj2" fmla="val -3449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在日常生活中，你能看到哪些</a:t>
            </a:r>
            <a:r>
              <a:rPr lang="zh-TW" altLang="en-US" sz="4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天氣現象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89" y="2669320"/>
            <a:ext cx="5539740" cy="369316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7881949" y="5135444"/>
            <a:ext cx="3762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雲</a:t>
            </a:r>
            <a:endParaRPr lang="zh-TW" altLang="en-US" sz="6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748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 l="18182" t="36357" r="35455" b="18773"/>
          <a:stretch/>
        </p:blipFill>
        <p:spPr>
          <a:xfrm>
            <a:off x="1345765" y="1531620"/>
            <a:ext cx="8346875" cy="4090555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6629400" y="5037399"/>
            <a:ext cx="914400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212274" y="5622175"/>
            <a:ext cx="824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為甚麼煙霧會集中在量筒的下方？</a:t>
            </a:r>
            <a:endParaRPr lang="zh-TW" altLang="en-US" sz="3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212274" y="6206950"/>
            <a:ext cx="11208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因為水蒸氣在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較低的地方遇冷</a:t>
            </a:r>
            <a:r>
              <a:rPr lang="zh-TW" altLang="en-US" sz="3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，便會在低處凝結成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小水點</a:t>
            </a:r>
            <a:r>
              <a:rPr lang="zh-TW" altLang="en-US" sz="3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831274" y="345843"/>
            <a:ext cx="10058400" cy="1371600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這些煙霧是模擬的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霧。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217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8182" t="36357" r="35513" b="26927"/>
          <a:stretch/>
        </p:blipFill>
        <p:spPr>
          <a:xfrm>
            <a:off x="1066800" y="203422"/>
            <a:ext cx="9488490" cy="423003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65000" t="28272" r="15455" b="53941"/>
          <a:stretch/>
        </p:blipFill>
        <p:spPr>
          <a:xfrm>
            <a:off x="496890" y="4384093"/>
            <a:ext cx="3992920" cy="204288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794610" y="4553056"/>
            <a:ext cx="69817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冰凍的試管可伸進量筒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較低處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，幫助模擬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水蒸氣在較低的位置凝結成小水點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的現象。</a:t>
            </a:r>
            <a:endParaRPr lang="zh-TW" altLang="en-US" sz="3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704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20795" t="49106" r="37614" b="44426"/>
          <a:stretch/>
        </p:blipFill>
        <p:spPr>
          <a:xfrm>
            <a:off x="360218" y="571499"/>
            <a:ext cx="8675736" cy="75853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7273" t="11699" r="23181" b="11900"/>
          <a:stretch/>
        </p:blipFill>
        <p:spPr>
          <a:xfrm>
            <a:off x="9035954" y="223057"/>
            <a:ext cx="3069084" cy="22139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18182" t="60207" r="19091" b="11901"/>
          <a:stretch/>
        </p:blipFill>
        <p:spPr>
          <a:xfrm>
            <a:off x="199501" y="2437014"/>
            <a:ext cx="12047917" cy="4019204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3783686" y="3640635"/>
            <a:ext cx="914400" cy="9919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7645292" y="3317469"/>
            <a:ext cx="311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高空</a:t>
            </a:r>
            <a:endParaRPr lang="zh-TW" altLang="en-US" sz="4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923956" y="4058853"/>
            <a:ext cx="311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小水點</a:t>
            </a:r>
            <a:endParaRPr lang="zh-TW" altLang="en-US" sz="4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3783686" y="5243605"/>
            <a:ext cx="914400" cy="9919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8438556" y="4899642"/>
            <a:ext cx="311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地面</a:t>
            </a:r>
            <a:endParaRPr lang="zh-TW" altLang="en-US" sz="4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010840" y="5605921"/>
            <a:ext cx="311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小水點</a:t>
            </a:r>
            <a:endParaRPr lang="zh-TW" altLang="en-US" sz="4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991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354842" y="4097154"/>
            <a:ext cx="11147273" cy="1249480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18" name="Picture 2" descr="「雲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1"/>
            <a:ext cx="3945572" cy="229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「霧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79622"/>
            <a:ext cx="3559175" cy="236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內容版面配置區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23069" r="14873" b="15755"/>
          <a:stretch/>
        </p:blipFill>
        <p:spPr>
          <a:xfrm>
            <a:off x="19050" y="1598320"/>
            <a:ext cx="1400758" cy="1814618"/>
          </a:xfrm>
          <a:prstGeom prst="rect">
            <a:avLst/>
          </a:prstGeom>
        </p:spPr>
      </p:pic>
      <p:sp>
        <p:nvSpPr>
          <p:cNvPr id="7" name="圓角矩形圖說文字 6"/>
          <p:cNvSpPr/>
          <p:nvPr/>
        </p:nvSpPr>
        <p:spPr>
          <a:xfrm>
            <a:off x="1897104" y="2065545"/>
            <a:ext cx="8857204" cy="667837"/>
          </a:xfrm>
          <a:prstGeom prst="wedgeRoundRectCallout">
            <a:avLst>
              <a:gd name="adj1" fmla="val -57538"/>
              <a:gd name="adj2" fmla="val 199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雲和霧的形態相同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嗎？都是水的甚麼形態？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240004" y="2669988"/>
            <a:ext cx="6837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形態相同，都是水的</a:t>
            </a:r>
            <a:r>
              <a:rPr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液態</a:t>
            </a:r>
            <a:r>
              <a:rPr lang="zh-TW" altLang="en-US" sz="44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4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1897104" y="3417598"/>
            <a:ext cx="9162004" cy="667837"/>
          </a:xfrm>
          <a:prstGeom prst="wedgeRoundRectCallout">
            <a:avLst>
              <a:gd name="adj1" fmla="val -54527"/>
              <a:gd name="adj2" fmla="val -428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雲和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霧形成的過程有甚麼相同和不同的地方？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62057" y="4097154"/>
            <a:ext cx="11040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相同點：都是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水蒸氣遇冷凝結成小水點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，再積聚而成。</a:t>
            </a:r>
            <a:endParaRPr lang="zh-TW" altLang="en-US" sz="3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62057" y="4700303"/>
            <a:ext cx="11040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不同點：兩者遇冷和凝結的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位置不同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077234" y="5346634"/>
            <a:ext cx="11040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水蒸氣在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高空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遇冷，凝結成小水點，便會積聚成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雲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62057" y="5892519"/>
            <a:ext cx="1165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水蒸氣在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接近地面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遇冷，凝結成小水點，便會積聚成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霧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54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650644"/>
            <a:ext cx="6896100" cy="376150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82287" y="1318290"/>
            <a:ext cx="41330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為甚麼雲能飄浮在天空中？</a:t>
            </a:r>
            <a:endParaRPr lang="zh-TW" alt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2190750" y="3148326"/>
            <a:ext cx="8343900" cy="34030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空氣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受熱後帶着蒸發的水分升空，水蒸氣在高空遇冷後凝結成小水珠，其平均半徑只有約 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0.03 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毫米，體積非常小，能被空氣中上升的氣流承托，因此雲能夠懸浮在空中而不會「掉下來」。 </a:t>
            </a:r>
          </a:p>
        </p:txBody>
      </p:sp>
    </p:spTree>
    <p:extLst>
      <p:ext uri="{BB962C8B-B14F-4D97-AF65-F5344CB8AC3E}">
        <p14:creationId xmlns:p14="http://schemas.microsoft.com/office/powerpoint/2010/main" val="145325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「思考 表情卡通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6" t="5325" r="33883"/>
          <a:stretch/>
        </p:blipFill>
        <p:spPr bwMode="auto">
          <a:xfrm>
            <a:off x="8968740" y="3262709"/>
            <a:ext cx="3223260" cy="359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圖說文字 4"/>
          <p:cNvSpPr/>
          <p:nvPr/>
        </p:nvSpPr>
        <p:spPr>
          <a:xfrm>
            <a:off x="708661" y="2491740"/>
            <a:ext cx="7383780" cy="1988820"/>
          </a:xfrm>
          <a:prstGeom prst="wedgeRoundRectCallout">
            <a:avLst>
              <a:gd name="adj1" fmla="val 61135"/>
              <a:gd name="adj2" fmla="val 779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你知道雲有哪些種類嗎？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0422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268414"/>
            <a:ext cx="9144000" cy="2879725"/>
          </a:xfrm>
        </p:spPr>
        <p:txBody>
          <a:bodyPr/>
          <a:lstStyle/>
          <a:p>
            <a:pPr marL="542925" indent="-542925">
              <a:lnSpc>
                <a:spcPct val="115000"/>
              </a:lnSpc>
              <a:spcBef>
                <a:spcPct val="0"/>
              </a:spcBef>
              <a:buClrTx/>
              <a:buFontTx/>
              <a:buChar char="•"/>
            </a:pPr>
            <a:r>
              <a:rPr lang="zh-TW" altLang="en-US" sz="380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基本上，雲有三種形態。</a:t>
            </a:r>
          </a:p>
          <a:p>
            <a:pPr marL="542925" indent="-542925">
              <a:lnSpc>
                <a:spcPct val="115000"/>
              </a:lnSpc>
              <a:spcBef>
                <a:spcPct val="0"/>
              </a:spcBef>
              <a:buClrTx/>
              <a:buNone/>
            </a:pPr>
            <a:r>
              <a:rPr lang="zh-TW" altLang="en-US" sz="38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卷雲</a:t>
            </a:r>
            <a:r>
              <a:rPr lang="zh-TW" altLang="en-US" sz="380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：條狀或絲狀</a:t>
            </a:r>
          </a:p>
          <a:p>
            <a:pPr marL="542925" indent="-542925">
              <a:lnSpc>
                <a:spcPct val="115000"/>
              </a:lnSpc>
              <a:spcBef>
                <a:spcPct val="0"/>
              </a:spcBef>
              <a:buClrTx/>
              <a:buNone/>
            </a:pPr>
            <a:r>
              <a:rPr lang="zh-TW" altLang="en-US" sz="380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38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層雲</a:t>
            </a:r>
            <a:r>
              <a:rPr lang="zh-TW" altLang="en-US" sz="380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：一層一層的</a:t>
            </a:r>
          </a:p>
          <a:p>
            <a:pPr marL="542925" indent="-542925">
              <a:lnSpc>
                <a:spcPct val="115000"/>
              </a:lnSpc>
              <a:spcBef>
                <a:spcPct val="0"/>
              </a:spcBef>
              <a:buClrTx/>
              <a:buNone/>
            </a:pPr>
            <a:r>
              <a:rPr lang="zh-TW" altLang="en-US" sz="380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38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積雲</a:t>
            </a:r>
            <a:r>
              <a:rPr lang="zh-TW" altLang="en-US" sz="380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：一團團堆積的雲</a:t>
            </a:r>
          </a:p>
        </p:txBody>
      </p:sp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1524000" y="260351"/>
            <a:ext cx="9144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52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雲的種類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774825" y="4365626"/>
            <a:ext cx="2736850" cy="2017713"/>
            <a:chOff x="249" y="2659"/>
            <a:chExt cx="1724" cy="1271"/>
          </a:xfrm>
        </p:grpSpPr>
        <p:pic>
          <p:nvPicPr>
            <p:cNvPr id="33796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9" y="2659"/>
              <a:ext cx="1724" cy="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</p:pic>
        <p:sp>
          <p:nvSpPr>
            <p:cNvPr id="4109" name="AutoShape 10"/>
            <p:cNvSpPr>
              <a:spLocks noChangeArrowheads="1"/>
            </p:cNvSpPr>
            <p:nvPr/>
          </p:nvSpPr>
          <p:spPr bwMode="auto">
            <a:xfrm>
              <a:off x="793" y="3612"/>
              <a:ext cx="635" cy="31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38100">
              <a:solidFill>
                <a:srgbClr val="FFFF99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500" b="1">
                  <a:solidFill>
                    <a:srgbClr val="000066"/>
                  </a:solidFill>
                  <a:ea typeface="標楷體" panose="03000509000000000000" pitchFamily="65" charset="-120"/>
                </a:rPr>
                <a:t>卷雲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691064" y="4365626"/>
            <a:ext cx="2808287" cy="2017713"/>
            <a:chOff x="2064" y="2659"/>
            <a:chExt cx="1769" cy="1271"/>
          </a:xfrm>
        </p:grpSpPr>
        <p:pic>
          <p:nvPicPr>
            <p:cNvPr id="33797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64" y="2659"/>
              <a:ext cx="1769" cy="10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</p:pic>
        <p:sp>
          <p:nvSpPr>
            <p:cNvPr id="4107" name="AutoShape 12"/>
            <p:cNvSpPr>
              <a:spLocks noChangeArrowheads="1"/>
            </p:cNvSpPr>
            <p:nvPr/>
          </p:nvSpPr>
          <p:spPr bwMode="auto">
            <a:xfrm>
              <a:off x="2631" y="3612"/>
              <a:ext cx="635" cy="31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38100">
              <a:solidFill>
                <a:srgbClr val="FFFF99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kumimoji="0" lang="zh-TW" altLang="en-US" sz="2500" b="1">
                  <a:solidFill>
                    <a:srgbClr val="000066"/>
                  </a:solidFill>
                  <a:ea typeface="標楷體" panose="03000509000000000000" pitchFamily="65" charset="-120"/>
                </a:rPr>
                <a:t>層雲</a:t>
              </a:r>
              <a:endParaRPr lang="zh-TW" altLang="en-US" sz="2500" b="1">
                <a:solidFill>
                  <a:srgbClr val="000066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7680326" y="4365626"/>
            <a:ext cx="2771775" cy="2017713"/>
            <a:chOff x="3878" y="2659"/>
            <a:chExt cx="1746" cy="1271"/>
          </a:xfrm>
        </p:grpSpPr>
        <p:pic>
          <p:nvPicPr>
            <p:cNvPr id="33798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78" y="2659"/>
              <a:ext cx="1746" cy="10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</p:pic>
        <p:sp>
          <p:nvSpPr>
            <p:cNvPr id="4105" name="AutoShape 13"/>
            <p:cNvSpPr>
              <a:spLocks noChangeArrowheads="1"/>
            </p:cNvSpPr>
            <p:nvPr/>
          </p:nvSpPr>
          <p:spPr bwMode="auto">
            <a:xfrm>
              <a:off x="4434" y="3612"/>
              <a:ext cx="635" cy="31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38100">
              <a:solidFill>
                <a:srgbClr val="FFFF99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500" b="1">
                  <a:solidFill>
                    <a:srgbClr val="000066"/>
                  </a:solidFill>
                  <a:ea typeface="標楷體" panose="03000509000000000000" pitchFamily="65" charset="-120"/>
                </a:rPr>
                <a:t>積雲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217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494214" y="1816101"/>
            <a:ext cx="3621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zh-TW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1919289" y="1125538"/>
            <a:ext cx="8497887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54292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zh-TW" altLang="zh-TW" sz="360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其他形狀的雲都是由以上三種形態組合或變化而成的，主要分為十種：</a:t>
            </a:r>
            <a:endParaRPr lang="zh-TW" altLang="en-US" sz="360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8832850" y="2636839"/>
            <a:ext cx="1511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/>
              <a:t>卷雲</a:t>
            </a: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8759825" y="4005264"/>
            <a:ext cx="15128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/>
              <a:t>積雨雲</a:t>
            </a:r>
          </a:p>
        </p:txBody>
      </p:sp>
      <p:grpSp>
        <p:nvGrpSpPr>
          <p:cNvPr id="2" name="群組 42"/>
          <p:cNvGrpSpPr>
            <a:grpSpLocks/>
          </p:cNvGrpSpPr>
          <p:nvPr/>
        </p:nvGrpSpPr>
        <p:grpSpPr bwMode="auto">
          <a:xfrm>
            <a:off x="2135188" y="2538414"/>
            <a:ext cx="8064500" cy="4319587"/>
            <a:chOff x="611560" y="2538000"/>
            <a:chExt cx="8064896" cy="4320000"/>
          </a:xfrm>
        </p:grpSpPr>
        <p:pic>
          <p:nvPicPr>
            <p:cNvPr id="5129" name="Picture 3" descr="J:\Macau GS\12_教冊稿件\2_教冊其他\四下圖片fr_MING\P811_TG03_0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2538000"/>
              <a:ext cx="4027325" cy="43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直線單箭頭接點 10"/>
            <p:cNvCxnSpPr/>
            <p:nvPr/>
          </p:nvCxnSpPr>
          <p:spPr>
            <a:xfrm flipH="1">
              <a:off x="6228411" y="2852355"/>
              <a:ext cx="1079553" cy="98434"/>
            </a:xfrm>
            <a:prstGeom prst="straightConnector1">
              <a:avLst/>
            </a:prstGeom>
            <a:ln w="158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單箭頭接點 14"/>
            <p:cNvCxnSpPr/>
            <p:nvPr/>
          </p:nvCxnSpPr>
          <p:spPr>
            <a:xfrm flipH="1">
              <a:off x="6083941" y="4149466"/>
              <a:ext cx="1081141" cy="66681"/>
            </a:xfrm>
            <a:prstGeom prst="straightConnector1">
              <a:avLst/>
            </a:prstGeom>
            <a:ln w="158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單箭頭接點 16"/>
            <p:cNvCxnSpPr/>
            <p:nvPr/>
          </p:nvCxnSpPr>
          <p:spPr>
            <a:xfrm flipH="1">
              <a:off x="6156969" y="6308672"/>
              <a:ext cx="1079553" cy="68270"/>
            </a:xfrm>
            <a:prstGeom prst="straightConnector1">
              <a:avLst/>
            </a:prstGeom>
            <a:ln w="158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33" name="文字方塊 17"/>
            <p:cNvSpPr txBox="1">
              <a:spLocks noChangeArrowheads="1"/>
            </p:cNvSpPr>
            <p:nvPr/>
          </p:nvSpPr>
          <p:spPr bwMode="auto">
            <a:xfrm>
              <a:off x="7164288" y="6093296"/>
              <a:ext cx="15121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800"/>
                <a:t>層雲</a:t>
              </a:r>
            </a:p>
          </p:txBody>
        </p:sp>
        <p:cxnSp>
          <p:nvCxnSpPr>
            <p:cNvPr id="19" name="直線單箭頭接點 18"/>
            <p:cNvCxnSpPr/>
            <p:nvPr/>
          </p:nvCxnSpPr>
          <p:spPr>
            <a:xfrm>
              <a:off x="1907024" y="2925387"/>
              <a:ext cx="1225610" cy="71444"/>
            </a:xfrm>
            <a:prstGeom prst="straightConnector1">
              <a:avLst/>
            </a:prstGeom>
            <a:ln w="158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35" name="文字方塊 20"/>
            <p:cNvSpPr txBox="1">
              <a:spLocks noChangeArrowheads="1"/>
            </p:cNvSpPr>
            <p:nvPr/>
          </p:nvSpPr>
          <p:spPr bwMode="auto">
            <a:xfrm>
              <a:off x="611560" y="2636912"/>
              <a:ext cx="14401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800"/>
                <a:t>卷層雲</a:t>
              </a:r>
            </a:p>
          </p:txBody>
        </p:sp>
        <p:cxnSp>
          <p:nvCxnSpPr>
            <p:cNvPr id="23" name="直線單箭頭接點 22"/>
            <p:cNvCxnSpPr/>
            <p:nvPr/>
          </p:nvCxnSpPr>
          <p:spPr>
            <a:xfrm>
              <a:off x="1907024" y="3573149"/>
              <a:ext cx="1441521" cy="215921"/>
            </a:xfrm>
            <a:prstGeom prst="straightConnector1">
              <a:avLst/>
            </a:prstGeom>
            <a:ln w="158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37" name="文字方塊 23"/>
            <p:cNvSpPr txBox="1">
              <a:spLocks noChangeArrowheads="1"/>
            </p:cNvSpPr>
            <p:nvPr/>
          </p:nvSpPr>
          <p:spPr bwMode="auto">
            <a:xfrm>
              <a:off x="611560" y="3284984"/>
              <a:ext cx="14401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800"/>
                <a:t>卷積雲</a:t>
              </a:r>
            </a:p>
          </p:txBody>
        </p:sp>
        <p:cxnSp>
          <p:nvCxnSpPr>
            <p:cNvPr id="25" name="直線單箭頭接點 24"/>
            <p:cNvCxnSpPr/>
            <p:nvPr/>
          </p:nvCxnSpPr>
          <p:spPr>
            <a:xfrm>
              <a:off x="1764142" y="4292355"/>
              <a:ext cx="1800313" cy="288953"/>
            </a:xfrm>
            <a:prstGeom prst="straightConnector1">
              <a:avLst/>
            </a:prstGeom>
            <a:ln w="158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39" name="文字方塊 26"/>
            <p:cNvSpPr txBox="1">
              <a:spLocks noChangeArrowheads="1"/>
            </p:cNvSpPr>
            <p:nvPr/>
          </p:nvSpPr>
          <p:spPr bwMode="auto">
            <a:xfrm>
              <a:off x="611560" y="4005064"/>
              <a:ext cx="14401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800"/>
                <a:t>高積雲</a:t>
              </a:r>
            </a:p>
          </p:txBody>
        </p:sp>
        <p:cxnSp>
          <p:nvCxnSpPr>
            <p:cNvPr id="28" name="直線單箭頭接點 27"/>
            <p:cNvCxnSpPr/>
            <p:nvPr/>
          </p:nvCxnSpPr>
          <p:spPr>
            <a:xfrm>
              <a:off x="1835582" y="4941705"/>
              <a:ext cx="1368492" cy="71444"/>
            </a:xfrm>
            <a:prstGeom prst="straightConnector1">
              <a:avLst/>
            </a:prstGeom>
            <a:ln w="158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41" name="文字方塊 29"/>
            <p:cNvSpPr txBox="1">
              <a:spLocks noChangeArrowheads="1"/>
            </p:cNvSpPr>
            <p:nvPr/>
          </p:nvSpPr>
          <p:spPr bwMode="auto">
            <a:xfrm>
              <a:off x="611560" y="4653136"/>
              <a:ext cx="14401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800"/>
                <a:t>高層雲</a:t>
              </a:r>
            </a:p>
          </p:txBody>
        </p:sp>
        <p:cxnSp>
          <p:nvCxnSpPr>
            <p:cNvPr id="32" name="直線單箭頭接點 31"/>
            <p:cNvCxnSpPr/>
            <p:nvPr/>
          </p:nvCxnSpPr>
          <p:spPr>
            <a:xfrm>
              <a:off x="1907024" y="5660911"/>
              <a:ext cx="1225610" cy="73032"/>
            </a:xfrm>
            <a:prstGeom prst="straightConnector1">
              <a:avLst/>
            </a:prstGeom>
            <a:ln w="158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43" name="文字方塊 32"/>
            <p:cNvSpPr txBox="1">
              <a:spLocks noChangeArrowheads="1"/>
            </p:cNvSpPr>
            <p:nvPr/>
          </p:nvSpPr>
          <p:spPr bwMode="auto">
            <a:xfrm>
              <a:off x="611560" y="5301208"/>
              <a:ext cx="14401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800"/>
                <a:t>雨層雲</a:t>
              </a:r>
            </a:p>
          </p:txBody>
        </p:sp>
        <p:cxnSp>
          <p:nvCxnSpPr>
            <p:cNvPr id="34" name="直線單箭頭接點 33"/>
            <p:cNvCxnSpPr/>
            <p:nvPr/>
          </p:nvCxnSpPr>
          <p:spPr>
            <a:xfrm flipH="1">
              <a:off x="4859919" y="5518022"/>
              <a:ext cx="2305163" cy="314355"/>
            </a:xfrm>
            <a:prstGeom prst="straightConnector1">
              <a:avLst/>
            </a:prstGeom>
            <a:ln w="158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45" name="文字方塊 36"/>
            <p:cNvSpPr txBox="1">
              <a:spLocks noChangeArrowheads="1"/>
            </p:cNvSpPr>
            <p:nvPr/>
          </p:nvSpPr>
          <p:spPr bwMode="auto">
            <a:xfrm>
              <a:off x="7092280" y="5301208"/>
              <a:ext cx="15121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800"/>
                <a:t>積雲</a:t>
              </a:r>
            </a:p>
          </p:txBody>
        </p:sp>
        <p:cxnSp>
          <p:nvCxnSpPr>
            <p:cNvPr id="40" name="直線單箭頭接點 39"/>
            <p:cNvCxnSpPr/>
            <p:nvPr/>
          </p:nvCxnSpPr>
          <p:spPr>
            <a:xfrm flipV="1">
              <a:off x="2124521" y="6308672"/>
              <a:ext cx="1727285" cy="73032"/>
            </a:xfrm>
            <a:prstGeom prst="straightConnector1">
              <a:avLst/>
            </a:prstGeom>
            <a:ln w="158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47" name="文字方塊 41"/>
            <p:cNvSpPr txBox="1">
              <a:spLocks noChangeArrowheads="1"/>
            </p:cNvSpPr>
            <p:nvPr/>
          </p:nvSpPr>
          <p:spPr bwMode="auto">
            <a:xfrm>
              <a:off x="611560" y="6093296"/>
              <a:ext cx="14401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800"/>
                <a:t>層積雲</a:t>
              </a:r>
            </a:p>
          </p:txBody>
        </p:sp>
      </p:grpSp>
      <p:sp>
        <p:nvSpPr>
          <p:cNvPr id="5128" name="Rectangle 3"/>
          <p:cNvSpPr>
            <a:spLocks noChangeArrowheads="1"/>
          </p:cNvSpPr>
          <p:nvPr/>
        </p:nvSpPr>
        <p:spPr bwMode="auto">
          <a:xfrm>
            <a:off x="1524000" y="260351"/>
            <a:ext cx="9144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52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雲的組合或變化</a:t>
            </a:r>
          </a:p>
        </p:txBody>
      </p:sp>
    </p:spTree>
    <p:extLst>
      <p:ext uri="{BB962C8B-B14F-4D97-AF65-F5344CB8AC3E}">
        <p14:creationId xmlns:p14="http://schemas.microsoft.com/office/powerpoint/2010/main" val="421795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 build="p"/>
      <p:bldP spid="13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澳門地球物理暨氣象局－雲的認識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www.smg.gov.mo/zh/subpage/232/page/274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0831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62812" t="8035" r="13125" b="71955"/>
          <a:stretch/>
        </p:blipFill>
        <p:spPr>
          <a:xfrm>
            <a:off x="3387916" y="1422606"/>
            <a:ext cx="7956359" cy="3719856"/>
          </a:xfrm>
          <a:prstGeom prst="rect">
            <a:avLst/>
          </a:prstGeom>
        </p:spPr>
      </p:pic>
      <p:pic>
        <p:nvPicPr>
          <p:cNvPr id="6" name="內容版面配置區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23069" r="14873" b="15755"/>
          <a:stretch/>
        </p:blipFill>
        <p:spPr>
          <a:xfrm>
            <a:off x="416455" y="1256281"/>
            <a:ext cx="2063262" cy="2672862"/>
          </a:xfrm>
          <a:prstGeom prst="rect">
            <a:avLst/>
          </a:prstGeom>
        </p:spPr>
      </p:pic>
      <p:sp>
        <p:nvSpPr>
          <p:cNvPr id="7" name="圓角矩形圖說文字 6"/>
          <p:cNvSpPr/>
          <p:nvPr/>
        </p:nvSpPr>
        <p:spPr>
          <a:xfrm>
            <a:off x="2901462" y="198730"/>
            <a:ext cx="8223737" cy="1134950"/>
          </a:xfrm>
          <a:prstGeom prst="wedgeRoundRectCallout">
            <a:avLst>
              <a:gd name="adj1" fmla="val -57538"/>
              <a:gd name="adj2" fmla="val 199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我們是怎樣判斷快要下雨了？</a:t>
            </a:r>
          </a:p>
        </p:txBody>
      </p:sp>
      <p:sp>
        <p:nvSpPr>
          <p:cNvPr id="8" name="圓角矩形圖說文字 7"/>
          <p:cNvSpPr/>
          <p:nvPr/>
        </p:nvSpPr>
        <p:spPr>
          <a:xfrm>
            <a:off x="2479716" y="5142462"/>
            <a:ext cx="8264484" cy="1134950"/>
          </a:xfrm>
          <a:prstGeom prst="wedgeRoundRectCallout">
            <a:avLst>
              <a:gd name="adj1" fmla="val -57721"/>
              <a:gd name="adj2" fmla="val -1546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天上有雲便一定快要下雨嗎？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648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23069" r="14873" b="15755"/>
          <a:stretch/>
        </p:blipFill>
        <p:spPr>
          <a:xfrm>
            <a:off x="9762978" y="352686"/>
            <a:ext cx="2063262" cy="2672862"/>
          </a:xfrm>
        </p:spPr>
      </p:pic>
      <p:sp>
        <p:nvSpPr>
          <p:cNvPr id="6" name="圓角矩形圖說文字 5"/>
          <p:cNvSpPr/>
          <p:nvPr/>
        </p:nvSpPr>
        <p:spPr>
          <a:xfrm>
            <a:off x="3040380" y="352686"/>
            <a:ext cx="6111240" cy="2026726"/>
          </a:xfrm>
          <a:prstGeom prst="wedgeRoundRectCallout">
            <a:avLst>
              <a:gd name="adj1" fmla="val 58202"/>
              <a:gd name="adj2" fmla="val -3449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在日常生活中，你能看到哪些</a:t>
            </a:r>
            <a:r>
              <a:rPr lang="zh-TW" altLang="en-US" sz="4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天氣現象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881949" y="5100596"/>
            <a:ext cx="37620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雨</a:t>
            </a:r>
            <a:endParaRPr lang="zh-TW" altLang="en-US" sz="6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50700" t="43642" r="19300" b="32791"/>
          <a:stretch/>
        </p:blipFill>
        <p:spPr>
          <a:xfrm>
            <a:off x="495299" y="2611850"/>
            <a:ext cx="6889345" cy="30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0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319334" y="0"/>
            <a:ext cx="11553331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按以下連結，觀看實驗影片，了解雨的形成。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867425" y="68580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aramond" pitchFamily="18" charset="0"/>
              <a:buNone/>
            </a:pPr>
            <a:r>
              <a:rPr lang="zh-TW" altLang="en-US" dirty="0" smtClean="0"/>
              <a:t>　</a:t>
            </a:r>
            <a:endParaRPr lang="en-US" altLang="zh-TW" dirty="0" smtClean="0">
              <a:hlinkClick r:id="rId2"/>
            </a:endParaRPr>
          </a:p>
          <a:p>
            <a:r>
              <a:rPr lang="zh-TW" altLang="en-US" sz="3200" dirty="0" smtClean="0"/>
              <a:t>雨的形成：</a:t>
            </a:r>
            <a:endParaRPr lang="en-US" altLang="zh-TW" sz="3200" dirty="0" smtClean="0">
              <a:hlinkClick r:id="rId2"/>
            </a:endParaRPr>
          </a:p>
          <a:p>
            <a:pPr marL="0" indent="0">
              <a:buNone/>
            </a:pPr>
            <a:r>
              <a:rPr lang="en-US" altLang="zh-TW" dirty="0">
                <a:hlinkClick r:id="rId3"/>
              </a:rPr>
              <a:t>https://</a:t>
            </a:r>
            <a:r>
              <a:rPr lang="en-US" altLang="zh-TW" dirty="0" smtClean="0">
                <a:hlinkClick r:id="rId3"/>
              </a:rPr>
              <a:t>youtu.be/QI4QS5KlMXc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l="10858" t="24067" r="9553" b="31931"/>
          <a:stretch/>
        </p:blipFill>
        <p:spPr>
          <a:xfrm>
            <a:off x="464023" y="2415654"/>
            <a:ext cx="11547673" cy="358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3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19933" t="75254" r="19771" b="15405"/>
          <a:stretch/>
        </p:blipFill>
        <p:spPr>
          <a:xfrm>
            <a:off x="304800" y="4415721"/>
            <a:ext cx="11372850" cy="9906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7966" y="-78678"/>
            <a:ext cx="10058400" cy="1371600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雨的形成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9530" t="41662" r="19265" b="24566"/>
          <a:stretch/>
        </p:blipFill>
        <p:spPr>
          <a:xfrm>
            <a:off x="304800" y="1071217"/>
            <a:ext cx="11544300" cy="358140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010465" y="4544586"/>
            <a:ext cx="311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小水點</a:t>
            </a:r>
            <a:endParaRPr lang="zh-TW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524970" y="4513847"/>
            <a:ext cx="311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大水點</a:t>
            </a:r>
            <a:endParaRPr lang="zh-TW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29063" t="13593" r="14063" b="25543"/>
          <a:stretch/>
        </p:blipFill>
        <p:spPr>
          <a:xfrm>
            <a:off x="304800" y="941285"/>
            <a:ext cx="3705665" cy="234282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l="13750" t="24988" r="32656" b="25266"/>
          <a:stretch/>
        </p:blipFill>
        <p:spPr>
          <a:xfrm>
            <a:off x="4109772" y="923954"/>
            <a:ext cx="3762905" cy="238052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l="13282" t="23876" r="32343" b="24988"/>
          <a:stretch/>
        </p:blipFill>
        <p:spPr>
          <a:xfrm>
            <a:off x="8034584" y="933689"/>
            <a:ext cx="3906432" cy="235041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/>
          <a:srcRect l="20000" t="58893" r="15781" b="29434"/>
          <a:stretch/>
        </p:blipFill>
        <p:spPr>
          <a:xfrm>
            <a:off x="304800" y="5444530"/>
            <a:ext cx="11372850" cy="1162189"/>
          </a:xfrm>
          <a:prstGeom prst="rect">
            <a:avLst/>
          </a:prstGeom>
        </p:spPr>
      </p:pic>
      <p:sp>
        <p:nvSpPr>
          <p:cNvPr id="12" name="橢圓 11"/>
          <p:cNvSpPr/>
          <p:nvPr/>
        </p:nvSpPr>
        <p:spPr>
          <a:xfrm>
            <a:off x="6409317" y="5406321"/>
            <a:ext cx="914400" cy="7297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9820715" y="5319859"/>
            <a:ext cx="311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小水點</a:t>
            </a:r>
            <a:endParaRPr lang="zh-TW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506759" y="5925857"/>
            <a:ext cx="311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大水點</a:t>
            </a:r>
            <a:endParaRPr lang="zh-TW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875802" y="5963289"/>
            <a:ext cx="311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掉下</a:t>
            </a:r>
            <a:endParaRPr lang="zh-TW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246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99845" y="381000"/>
            <a:ext cx="2696355" cy="13716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小總結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828800" y="1600200"/>
            <a:ext cx="8454591" cy="4299698"/>
            <a:chOff x="1676400" y="1752600"/>
            <a:chExt cx="8454591" cy="4299698"/>
          </a:xfrm>
        </p:grpSpPr>
        <p:pic>
          <p:nvPicPr>
            <p:cNvPr id="1026" name="Picture 2" descr="「PPT邊框」的圖片搜尋結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752600"/>
              <a:ext cx="8454591" cy="4299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2315354" y="3140449"/>
              <a:ext cx="756129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dirty="0" smtClean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雲中小水點積聚成大水點，變得越來越重，大水點從天空掉下，形成</a:t>
              </a:r>
              <a:r>
                <a:rPr lang="zh-TW" altLang="en-US" sz="40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雨</a:t>
              </a:r>
              <a:r>
                <a:rPr lang="zh-TW" altLang="en-US" sz="4000" dirty="0" smtClean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793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650644"/>
            <a:ext cx="6896100" cy="376150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248987" y="1431652"/>
            <a:ext cx="3847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你知道人工雨嗎？怎樣能製造人工雨？</a:t>
            </a:r>
            <a:endParaRPr lang="zh-TW" alt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504950" y="3148326"/>
            <a:ext cx="9886950" cy="34030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　　人們利用飛機、氣球、大炮或火箭，向雲灑</a:t>
            </a:r>
            <a:r>
              <a:rPr lang="zh-TW" altLang="en-US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乾冰、碘代銀、食鹽或氧化鈣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等，</a:t>
            </a:r>
            <a:r>
              <a:rPr lang="zh-TW" altLang="en-US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降低雲的温度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，使空中更多水蒸氣凝結成小水點，使小水點變大和變重，形成雨降落到地上。</a:t>
            </a:r>
            <a:endParaRPr lang="zh-TW" altLang="en-US" sz="3600" dirty="0"/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　　我們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可透過人工降雨紓緩旱災和火災。 </a:t>
            </a:r>
          </a:p>
        </p:txBody>
      </p:sp>
    </p:spTree>
    <p:extLst>
      <p:ext uri="{BB962C8B-B14F-4D97-AF65-F5344CB8AC3E}">
        <p14:creationId xmlns:p14="http://schemas.microsoft.com/office/powerpoint/2010/main" val="157034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 descr="「思考 表情卡通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6" t="5325" r="33883"/>
          <a:stretch/>
        </p:blipFill>
        <p:spPr bwMode="auto">
          <a:xfrm>
            <a:off x="9921240" y="642594"/>
            <a:ext cx="2118360" cy="213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圖說文字 4"/>
          <p:cNvSpPr/>
          <p:nvPr/>
        </p:nvSpPr>
        <p:spPr>
          <a:xfrm>
            <a:off x="861060" y="242543"/>
            <a:ext cx="8035289" cy="1341120"/>
          </a:xfrm>
          <a:prstGeom prst="wedgeRoundRectCallout">
            <a:avLst>
              <a:gd name="adj1" fmla="val 64419"/>
              <a:gd name="adj2" fmla="val 93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下大雨時，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空中或會出現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閃光和轟隆隆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的響聲</a:t>
            </a:r>
            <a:r>
              <a:rPr lang="zh-TW" altLang="en-US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，這是甚麼天氣現象？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42" name="Picture 2" descr="「雷暴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79" y="1607151"/>
            <a:ext cx="3235325" cy="24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142296" y="4036332"/>
            <a:ext cx="1634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雷暴</a:t>
            </a:r>
            <a:endParaRPr lang="zh-TW" altLang="en-US" sz="5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圓角矩形圖說文字 7"/>
          <p:cNvSpPr/>
          <p:nvPr/>
        </p:nvSpPr>
        <p:spPr>
          <a:xfrm>
            <a:off x="4953001" y="1764278"/>
            <a:ext cx="4455794" cy="967399"/>
          </a:xfrm>
          <a:prstGeom prst="wedgeRoundRectCallout">
            <a:avLst>
              <a:gd name="adj1" fmla="val 64575"/>
              <a:gd name="adj2" fmla="val -4779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雷暴是怎樣形成的？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AutoShape 12" descr="「邊框」的圖片搜尋結果"/>
          <p:cNvSpPr>
            <a:spLocks noChangeAspect="1" noChangeArrowheads="1"/>
          </p:cNvSpPr>
          <p:nvPr/>
        </p:nvSpPr>
        <p:spPr bwMode="auto">
          <a:xfrm>
            <a:off x="155575" y="-2147888"/>
            <a:ext cx="329565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3801677" y="2624221"/>
            <a:ext cx="7684181" cy="4190520"/>
            <a:chOff x="3801677" y="2624221"/>
            <a:chExt cx="7684181" cy="4190520"/>
          </a:xfrm>
        </p:grpSpPr>
        <p:pic>
          <p:nvPicPr>
            <p:cNvPr id="10258" name="Picture 18" descr="卡通可愛小清新手繪風花卉邊框方框對話框 psd設計素材 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6" t="10705" r="8544" b="11046"/>
            <a:stretch/>
          </p:blipFill>
          <p:spPr bwMode="auto">
            <a:xfrm>
              <a:off x="3801677" y="2731677"/>
              <a:ext cx="7684181" cy="408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字方塊 16"/>
            <p:cNvSpPr txBox="1"/>
            <p:nvPr/>
          </p:nvSpPr>
          <p:spPr>
            <a:xfrm>
              <a:off x="4682444" y="2624221"/>
              <a:ext cx="599884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4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雲層中有許多冰珠，</a:t>
              </a:r>
              <a:r>
                <a:rPr lang="zh-TW" altLang="en-US" sz="40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這些冰珠因互相碰撞而產生電</a:t>
              </a:r>
              <a:r>
                <a:rPr lang="zh-TW" altLang="en-US" sz="4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，並積儲在雲層中，當雲層承受不了這些電，便會把它們發向地面，形成</a:t>
              </a:r>
              <a:r>
                <a:rPr lang="zh-TW" altLang="en-US" sz="40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雷</a:t>
              </a:r>
              <a:r>
                <a:rPr lang="zh-TW" altLang="en-US" sz="4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。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82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 descr="「避雷針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3" r="29167"/>
          <a:stretch/>
        </p:blipFill>
        <p:spPr bwMode="auto">
          <a:xfrm>
            <a:off x="9296399" y="642594"/>
            <a:ext cx="2171701" cy="529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內容版面配置區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23069" r="14873" b="15755"/>
          <a:stretch/>
        </p:blipFill>
        <p:spPr>
          <a:xfrm>
            <a:off x="168805" y="227581"/>
            <a:ext cx="2063262" cy="2672862"/>
          </a:xfrm>
          <a:prstGeom prst="rect">
            <a:avLst/>
          </a:prstGeom>
        </p:spPr>
      </p:pic>
      <p:sp>
        <p:nvSpPr>
          <p:cNvPr id="7" name="圓角矩形圖說文字 6"/>
          <p:cNvSpPr/>
          <p:nvPr/>
        </p:nvSpPr>
        <p:spPr>
          <a:xfrm>
            <a:off x="2594313" y="513665"/>
            <a:ext cx="6339840" cy="1029995"/>
          </a:xfrm>
          <a:prstGeom prst="wedgeRoundRectCallout">
            <a:avLst>
              <a:gd name="adj1" fmla="val -57877"/>
              <a:gd name="adj2" fmla="val 185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雷暴很容易會擊中建築物，有甚麼方法能避免受雷電擊中？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202759" y="5801320"/>
            <a:ext cx="2265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避雷針</a:t>
            </a:r>
            <a:endParaRPr lang="zh-TW" altLang="en-US" sz="5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403266" y="1573328"/>
            <a:ext cx="8893133" cy="5284673"/>
            <a:chOff x="3801677" y="2731677"/>
            <a:chExt cx="7684181" cy="4209109"/>
          </a:xfrm>
        </p:grpSpPr>
        <p:pic>
          <p:nvPicPr>
            <p:cNvPr id="10" name="Picture 18" descr="卡通可愛小清新手繪風花卉邊框方框對話框 psd設計素材 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6" t="10705" r="8544" b="11046"/>
            <a:stretch/>
          </p:blipFill>
          <p:spPr bwMode="auto">
            <a:xfrm>
              <a:off x="3801677" y="2731677"/>
              <a:ext cx="7684181" cy="4209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字方塊 10"/>
            <p:cNvSpPr txBox="1"/>
            <p:nvPr/>
          </p:nvSpPr>
          <p:spPr>
            <a:xfrm>
              <a:off x="4710185" y="3122991"/>
              <a:ext cx="6018500" cy="3505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1752</a:t>
              </a:r>
              <a:r>
                <a:rPr lang="zh-TW" altLang="en-US" sz="28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年，</a:t>
              </a:r>
              <a:r>
                <a:rPr lang="zh-TW" altLang="en-US" sz="2800" u="sng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美國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科學家</a:t>
              </a:r>
              <a:r>
                <a:rPr lang="zh-TW" altLang="en-US" sz="2800" u="sng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富蘭克林</a:t>
              </a:r>
              <a:r>
                <a:rPr lang="zh-TW" altLang="en-US" sz="28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觀察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到高聳的東西較容易被雷電擊中，於是把一根三米長的尖頂細鐵棒，用不能通電的物料固定在屋頂，又在鐵棒末端繫上金屬線，讓金屬線延着樓梯，引伸到通向地底的水泵上，然後在金屬線上掛一個小鈴，只要雷電擊中鐵棒，電流經過金屬線傳到地底，小鈴就會搖晃和發出聲響</a:t>
              </a:r>
              <a:r>
                <a:rPr lang="zh-TW" altLang="en-US" sz="28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。由於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電流被裝置引到地底下</a:t>
              </a:r>
              <a:r>
                <a:rPr lang="zh-TW" altLang="en-US" sz="28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，雷暴下屋子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完好無損。</a:t>
              </a:r>
              <a:r>
                <a:rPr lang="zh-TW" altLang="en-US" sz="2800" u="sng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富蘭克林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的實驗成功了，他把安裝在屋頂的鐵棒稱為</a:t>
              </a:r>
              <a:r>
                <a:rPr lang="zh-TW" altLang="en-US" sz="28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「避雷針」</a:t>
              </a: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。 </a:t>
              </a:r>
              <a:endPara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886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「雪卡通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04" y="0"/>
            <a:ext cx="11877392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 descr="「思考 表情卡通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6" t="5325" r="33883"/>
          <a:stretch/>
        </p:blipFill>
        <p:spPr bwMode="auto">
          <a:xfrm>
            <a:off x="9368790" y="4373881"/>
            <a:ext cx="2118360" cy="213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圖說文字 4"/>
          <p:cNvSpPr/>
          <p:nvPr/>
        </p:nvSpPr>
        <p:spPr>
          <a:xfrm>
            <a:off x="556261" y="4373880"/>
            <a:ext cx="7383780" cy="1988820"/>
          </a:xfrm>
          <a:prstGeom prst="wedgeRoundRectCallout">
            <a:avLst>
              <a:gd name="adj1" fmla="val 57781"/>
              <a:gd name="adj2" fmla="val -5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6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雪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又是怎樣形成的？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752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867425" y="0"/>
            <a:ext cx="11553331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按以下連結，觀看影片，了解雪的形成。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867425" y="68580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aramond" pitchFamily="18" charset="0"/>
              <a:buNone/>
            </a:pPr>
            <a:r>
              <a:rPr lang="zh-TW" altLang="en-US" dirty="0" smtClean="0"/>
              <a:t>　</a:t>
            </a:r>
            <a:endParaRPr lang="en-US" altLang="zh-TW" dirty="0" smtClean="0">
              <a:hlinkClick r:id="rId2"/>
            </a:endParaRPr>
          </a:p>
          <a:p>
            <a:r>
              <a:rPr lang="zh-TW" altLang="en-US" sz="3200" dirty="0" smtClean="0"/>
              <a:t>雪的形成：</a:t>
            </a:r>
            <a:endParaRPr lang="en-US" altLang="zh-TW" sz="3200" dirty="0" smtClean="0">
              <a:hlinkClick r:id="rId2"/>
            </a:endParaRPr>
          </a:p>
          <a:p>
            <a:pPr marL="0" indent="0">
              <a:buNone/>
            </a:pPr>
            <a:r>
              <a:rPr lang="en-US" altLang="zh-TW" dirty="0">
                <a:hlinkClick r:id="rId3"/>
              </a:rPr>
              <a:t>https://</a:t>
            </a:r>
            <a:r>
              <a:rPr lang="en-US" altLang="zh-TW" dirty="0" smtClean="0">
                <a:hlinkClick r:id="rId3"/>
              </a:rPr>
              <a:t>youtu.be/RVBdYad1OMo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12563" t="38995" r="58375" b="31991"/>
          <a:stretch/>
        </p:blipFill>
        <p:spPr>
          <a:xfrm>
            <a:off x="1828800" y="2217420"/>
            <a:ext cx="7818120" cy="438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5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0000" t="30546" r="14063" b="29157"/>
          <a:stretch/>
        </p:blipFill>
        <p:spPr>
          <a:xfrm>
            <a:off x="279128" y="1181100"/>
            <a:ext cx="11443243" cy="542544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993878" y="473214"/>
            <a:ext cx="3797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雪的形成過程</a:t>
            </a:r>
            <a:endParaRPr lang="zh-TW" altLang="en-US" sz="4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361792" y="4019937"/>
            <a:ext cx="2172108" cy="64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水蒸氣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292668" y="4305687"/>
            <a:ext cx="2172108" cy="64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小水點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772650" y="1810460"/>
            <a:ext cx="888728" cy="4480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8782050" y="3524250"/>
            <a:ext cx="2343150" cy="7814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0076532" y="4305686"/>
            <a:ext cx="2172108" cy="64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雪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145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99845" y="133350"/>
            <a:ext cx="2696355" cy="13716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小總結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377777" y="1238250"/>
            <a:ext cx="9918874" cy="5334000"/>
            <a:chOff x="1676400" y="1752600"/>
            <a:chExt cx="8454591" cy="4299698"/>
          </a:xfrm>
        </p:grpSpPr>
        <p:pic>
          <p:nvPicPr>
            <p:cNvPr id="1026" name="Picture 2" descr="「PPT邊框」的圖片搜尋結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752600"/>
              <a:ext cx="8454591" cy="4299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2558920" y="2986888"/>
              <a:ext cx="6727708" cy="230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當</a:t>
              </a:r>
              <a:r>
                <a:rPr lang="zh-TW" altLang="en-US" sz="3600" dirty="0" smtClean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高空達</a:t>
              </a:r>
              <a:r>
                <a:rPr lang="zh-TW" altLang="en-US" sz="36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攝氏零度或以下</a:t>
              </a:r>
              <a:r>
                <a:rPr lang="zh-TW" altLang="en-US" sz="3600" dirty="0" smtClean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，雲中部分小水點凝固成</a:t>
              </a:r>
              <a:r>
                <a:rPr lang="zh-TW" altLang="en-US" sz="36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冰晶</a:t>
              </a:r>
              <a:r>
                <a:rPr lang="zh-TW" altLang="en-US" sz="3600" dirty="0" smtClean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，冰晶互相碰撞合併，漸漸增大及積聚，當空氣承托不了便會掉下來。如果接近</a:t>
              </a:r>
              <a:r>
                <a:rPr lang="zh-TW" altLang="en-US" sz="36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地面的温度在零度或以下，便會下雪。</a:t>
              </a:r>
              <a:endPara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" name="AutoShape 2" descr="「PPT框」的圖片搜尋結果"/>
          <p:cNvSpPr>
            <a:spLocks noChangeAspect="1" noChangeArrowheads="1"/>
          </p:cNvSpPr>
          <p:nvPr/>
        </p:nvSpPr>
        <p:spPr bwMode="auto">
          <a:xfrm>
            <a:off x="155575" y="-1165225"/>
            <a:ext cx="24193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418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23069" r="14873" b="15755"/>
          <a:stretch/>
        </p:blipFill>
        <p:spPr>
          <a:xfrm>
            <a:off x="9762978" y="352686"/>
            <a:ext cx="2063262" cy="2672862"/>
          </a:xfrm>
        </p:spPr>
      </p:pic>
      <p:sp>
        <p:nvSpPr>
          <p:cNvPr id="6" name="圓角矩形圖說文字 5"/>
          <p:cNvSpPr/>
          <p:nvPr/>
        </p:nvSpPr>
        <p:spPr>
          <a:xfrm>
            <a:off x="3040380" y="352686"/>
            <a:ext cx="6111240" cy="2026726"/>
          </a:xfrm>
          <a:prstGeom prst="wedgeRoundRectCallout">
            <a:avLst>
              <a:gd name="adj1" fmla="val 58202"/>
              <a:gd name="adj2" fmla="val -3449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在日常生活中，你能看到哪些</a:t>
            </a:r>
            <a:r>
              <a:rPr lang="zh-TW" altLang="en-US" sz="4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天氣現象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363142" y="5689715"/>
            <a:ext cx="3762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霧</a:t>
            </a:r>
            <a:endParaRPr lang="zh-TW" altLang="en-US" sz="4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50400" t="13849" r="13900" b="51467"/>
          <a:stretch/>
        </p:blipFill>
        <p:spPr>
          <a:xfrm>
            <a:off x="425129" y="3136143"/>
            <a:ext cx="5945732" cy="324766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9" t="6239" r="4090" b="24269"/>
          <a:stretch/>
        </p:blipFill>
        <p:spPr>
          <a:xfrm>
            <a:off x="7165952" y="2715716"/>
            <a:ext cx="4660288" cy="29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4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「雪卡通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04" y="0"/>
            <a:ext cx="11877392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 descr="「思考 表情卡通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6" t="5325" r="33883"/>
          <a:stretch/>
        </p:blipFill>
        <p:spPr bwMode="auto">
          <a:xfrm>
            <a:off x="9368790" y="4373881"/>
            <a:ext cx="2118360" cy="213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圖說文字 4"/>
          <p:cNvSpPr/>
          <p:nvPr/>
        </p:nvSpPr>
        <p:spPr>
          <a:xfrm>
            <a:off x="308610" y="3973830"/>
            <a:ext cx="8035289" cy="1341120"/>
          </a:xfrm>
          <a:prstGeom prst="wedgeRoundRectCallout">
            <a:avLst>
              <a:gd name="adj1" fmla="val 64419"/>
              <a:gd name="adj2" fmla="val 93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5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為甚麼</a:t>
            </a:r>
            <a:r>
              <a:rPr lang="zh-TW" altLang="en-US" sz="5400" u="sng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澳門</a:t>
            </a:r>
            <a:r>
              <a:rPr lang="zh-TW" altLang="en-US" sz="5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不會下雪？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77918" y="5440052"/>
            <a:ext cx="5746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因為</a:t>
            </a:r>
            <a:r>
              <a:rPr lang="zh-TW" altLang="en-US" sz="36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澳門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的天氣不會太冷。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502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12813" t="57226" r="40625" b="21097"/>
          <a:stretch/>
        </p:blipFill>
        <p:spPr>
          <a:xfrm>
            <a:off x="455490" y="152400"/>
            <a:ext cx="11281019" cy="295275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788218" y="1937994"/>
            <a:ext cx="1098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雨</a:t>
            </a:r>
            <a:endParaRPr lang="zh-TW" altLang="en-US" sz="5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262363" y="1937994"/>
            <a:ext cx="1098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雪</a:t>
            </a:r>
            <a:endParaRPr lang="zh-TW" altLang="en-US" sz="5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27969" t="20819" r="20937" b="70010"/>
          <a:stretch/>
        </p:blipFill>
        <p:spPr>
          <a:xfrm>
            <a:off x="844618" y="5451542"/>
            <a:ext cx="10575705" cy="106727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/>
          <a:srcRect l="74375" t="58893" r="1875" b="20819"/>
          <a:stretch/>
        </p:blipFill>
        <p:spPr>
          <a:xfrm>
            <a:off x="2208090" y="3202385"/>
            <a:ext cx="4376401" cy="2101824"/>
          </a:xfrm>
          <a:prstGeom prst="rect">
            <a:avLst/>
          </a:prstGeom>
        </p:spPr>
      </p:pic>
      <p:pic>
        <p:nvPicPr>
          <p:cNvPr id="6146" name="Picture 2" descr="「雪花 真實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044" y="3050285"/>
            <a:ext cx="2738316" cy="245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45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「雪卡通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04" y="0"/>
            <a:ext cx="11877392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圓角矩形圖說文字 4"/>
          <p:cNvSpPr/>
          <p:nvPr/>
        </p:nvSpPr>
        <p:spPr>
          <a:xfrm>
            <a:off x="918210" y="2014194"/>
            <a:ext cx="10206990" cy="1341120"/>
          </a:xfrm>
          <a:prstGeom prst="wedgeRoundRectCallout">
            <a:avLst>
              <a:gd name="adj1" fmla="val 49909"/>
              <a:gd name="adj2" fmla="val 144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5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5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lang="zh-TW" altLang="en-US" sz="5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 漫步歷史城區</a:t>
            </a:r>
            <a:r>
              <a:rPr lang="en-US" altLang="zh-TW" sz="5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5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習作答案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38648" y="4378036"/>
            <a:ext cx="10566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同學核對上週完成的作業並改正，把錯的擦掉，並寫上正確答案，改正後不需上傳。 </a:t>
            </a:r>
            <a:endParaRPr lang="zh-MO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36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95128" y="1365"/>
            <a:ext cx="3017984" cy="1371600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</a:rPr>
              <a:t>習</a:t>
            </a:r>
            <a:r>
              <a:rPr lang="en-US" altLang="zh-TW" sz="4000" dirty="0" smtClean="0">
                <a:solidFill>
                  <a:srgbClr val="FF0000"/>
                </a:solidFill>
              </a:rPr>
              <a:t>P20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9313" t="9647" r="18813" b="22319"/>
          <a:stretch/>
        </p:blipFill>
        <p:spPr>
          <a:xfrm>
            <a:off x="621625" y="359619"/>
            <a:ext cx="9873503" cy="6103620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177103" y="5727632"/>
            <a:ext cx="1569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哪吒廟</a:t>
            </a: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4376835" y="5746963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6940172" y="5711874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6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鄭家大屋</a:t>
            </a:r>
            <a:endParaRPr lang="zh-TW" altLang="en-US" sz="3600" u="sng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9440001" y="5741279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395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1140" y="560706"/>
            <a:ext cx="10058400" cy="13716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01140" y="2021232"/>
            <a:ext cx="10058400" cy="3931920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8937" t="9315" r="18250" b="13649"/>
          <a:stretch/>
        </p:blipFill>
        <p:spPr>
          <a:xfrm>
            <a:off x="1430172" y="1365"/>
            <a:ext cx="9540240" cy="6578494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0761592" y="1365"/>
            <a:ext cx="301798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z="3600" dirty="0" smtClean="0">
                <a:solidFill>
                  <a:srgbClr val="FF0000"/>
                </a:solidFill>
              </a:rPr>
              <a:t>習</a:t>
            </a:r>
            <a:r>
              <a:rPr lang="en-US" altLang="zh-TW" sz="3600" dirty="0" smtClean="0">
                <a:solidFill>
                  <a:srgbClr val="FF0000"/>
                </a:solidFill>
              </a:rPr>
              <a:t>P20</a:t>
            </a:r>
            <a:endParaRPr lang="en-US" altLang="zh-TW" sz="3600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723580" y="2494288"/>
            <a:ext cx="19800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市政署大樓</a:t>
            </a:r>
            <a:endParaRPr lang="zh-TW" altLang="en-US" sz="2800" u="sng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083977" y="2491647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7319593" y="2491647"/>
            <a:ext cx="22365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東望洋炮台</a:t>
            </a:r>
            <a:endParaRPr lang="zh-TW" altLang="en-US" sz="3200" u="sng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9773193" y="2491647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2772389" y="5789878"/>
            <a:ext cx="18261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崗頂劇院</a:t>
            </a:r>
            <a:endParaRPr lang="zh-TW" altLang="en-US" sz="3200" u="sng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083977" y="5789878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7531554" y="5761958"/>
            <a:ext cx="18261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龍環葡韻</a:t>
            </a:r>
            <a:endParaRPr lang="zh-TW" altLang="en-US" sz="3200" u="sng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9946823" y="5777236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03551" y="76260"/>
            <a:ext cx="3861554" cy="2115186"/>
            <a:chOff x="1430172" y="-1554480"/>
            <a:chExt cx="3861554" cy="2115186"/>
          </a:xfrm>
        </p:grpSpPr>
        <p:sp>
          <p:nvSpPr>
            <p:cNvPr id="15" name="綵帶 (向上) 14"/>
            <p:cNvSpPr/>
            <p:nvPr/>
          </p:nvSpPr>
          <p:spPr>
            <a:xfrm>
              <a:off x="1430172" y="-1554480"/>
              <a:ext cx="3861554" cy="2115186"/>
            </a:xfrm>
            <a:prstGeom prst="ribbon2">
              <a:avLst>
                <a:gd name="adj1" fmla="val 16667"/>
                <a:gd name="adj2" fmla="val 7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>
              <a:off x="2000779" y="-1554480"/>
              <a:ext cx="2720340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800" u="sng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民政總署大樓</a:t>
              </a:r>
              <a:r>
                <a:rPr lang="zh-TW" altLang="en-US" sz="28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於</a:t>
              </a:r>
              <a:r>
                <a:rPr lang="en-US" altLang="zh-TW" sz="28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2019</a:t>
              </a:r>
              <a:r>
                <a:rPr lang="zh-TW" altLang="en-US" sz="28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</a:t>
              </a:r>
              <a:r>
                <a:rPr lang="en-US" altLang="zh-TW" sz="28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r>
                <a:rPr lang="zh-TW" altLang="en-US" sz="28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月</a:t>
              </a:r>
              <a:r>
                <a:rPr lang="en-US" altLang="zh-TW" sz="28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r>
                <a:rPr lang="zh-TW" altLang="en-US" sz="28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日正式改名為</a:t>
              </a:r>
              <a:r>
                <a:rPr lang="zh-TW" altLang="en-US" sz="2800" u="sng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市政署大樓</a:t>
              </a:r>
              <a:r>
                <a:rPr lang="zh-TW" altLang="en-US" sz="28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499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0495128" y="1365"/>
            <a:ext cx="301798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z="4000" dirty="0" smtClean="0">
                <a:solidFill>
                  <a:srgbClr val="FF0000"/>
                </a:solidFill>
              </a:rPr>
              <a:t>習</a:t>
            </a:r>
            <a:r>
              <a:rPr lang="en-US" altLang="zh-TW" sz="4000" dirty="0" smtClean="0">
                <a:solidFill>
                  <a:srgbClr val="FF0000"/>
                </a:solidFill>
              </a:rPr>
              <a:t>P21</a:t>
            </a:r>
            <a:endParaRPr lang="en-US" altLang="zh-TW" sz="4000" dirty="0">
              <a:solidFill>
                <a:srgbClr val="FF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6343" t="27053" r="18620" b="15008"/>
          <a:stretch/>
        </p:blipFill>
        <p:spPr>
          <a:xfrm>
            <a:off x="782166" y="1028358"/>
            <a:ext cx="10627667" cy="5322979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6330671" y="2914003"/>
            <a:ext cx="2646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在文物上塗鴉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7192754" y="3545104"/>
            <a:ext cx="30572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這樣會破壞文物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6330671" y="4879365"/>
            <a:ext cx="44935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加強宣傳教育，讓遊人知道</a:t>
            </a:r>
            <a:endParaRPr lang="en-US" altLang="zh-TW" sz="2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怎樣保存文物，並定期修復</a:t>
            </a:r>
            <a:endParaRPr lang="en-US" altLang="zh-TW" sz="2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受損的文物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513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5187" t="8537" r="27015" b="20383"/>
          <a:stretch/>
        </p:blipFill>
        <p:spPr>
          <a:xfrm>
            <a:off x="1066800" y="0"/>
            <a:ext cx="9335068" cy="6743559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0495128" y="1365"/>
            <a:ext cx="301798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z="4000" dirty="0" smtClean="0">
                <a:solidFill>
                  <a:srgbClr val="FF0000"/>
                </a:solidFill>
              </a:rPr>
              <a:t>習</a:t>
            </a:r>
            <a:r>
              <a:rPr lang="en-US" altLang="zh-TW" sz="4000" dirty="0" smtClean="0">
                <a:solidFill>
                  <a:srgbClr val="FF0000"/>
                </a:solidFill>
              </a:rPr>
              <a:t>P22</a:t>
            </a:r>
            <a:endParaRPr lang="en-US" altLang="zh-TW" sz="40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9126103" y="1328394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9126103" y="3422749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8507701" y="5103699"/>
            <a:ext cx="18004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682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4851" t="38601" r="25672" b="13017"/>
          <a:stretch/>
        </p:blipFill>
        <p:spPr>
          <a:xfrm>
            <a:off x="668739" y="642594"/>
            <a:ext cx="10101409" cy="5553490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0495128" y="1365"/>
            <a:ext cx="301798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z="4000" dirty="0" smtClean="0">
                <a:solidFill>
                  <a:srgbClr val="FF0000"/>
                </a:solidFill>
              </a:rPr>
              <a:t>習</a:t>
            </a:r>
            <a:r>
              <a:rPr lang="en-US" altLang="zh-TW" sz="4000" dirty="0" smtClean="0">
                <a:solidFill>
                  <a:srgbClr val="FF0000"/>
                </a:solidFill>
              </a:rPr>
              <a:t>P22</a:t>
            </a:r>
            <a:endParaRPr lang="en-US" altLang="zh-TW" sz="40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3189327" y="1160489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晾曬貨物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3000533" y="1735492"/>
            <a:ext cx="11079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登岸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731291" y="2956826"/>
            <a:ext cx="4339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6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澳門半島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6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氹仔島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3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91409" y="3540738"/>
            <a:ext cx="1569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6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路環島</a:t>
            </a:r>
            <a:endParaRPr lang="en-US" altLang="zh-TW" sz="3600" u="sng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453569" y="4172767"/>
            <a:ext cx="1569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殖民地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2524041" y="4842293"/>
            <a:ext cx="42883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中葡和好通商條約</a:t>
            </a:r>
            <a:r>
              <a:rPr lang="en-US" alt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339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23069" r="14873" b="15755"/>
          <a:stretch/>
        </p:blipFill>
        <p:spPr>
          <a:xfrm>
            <a:off x="9762978" y="352686"/>
            <a:ext cx="2063262" cy="2672862"/>
          </a:xfrm>
        </p:spPr>
      </p:pic>
      <p:sp>
        <p:nvSpPr>
          <p:cNvPr id="6" name="圓角矩形圖說文字 5"/>
          <p:cNvSpPr/>
          <p:nvPr/>
        </p:nvSpPr>
        <p:spPr>
          <a:xfrm>
            <a:off x="3676421" y="352686"/>
            <a:ext cx="5666893" cy="2226741"/>
          </a:xfrm>
          <a:prstGeom prst="wedgeRoundRectCallout">
            <a:avLst>
              <a:gd name="adj1" fmla="val 58202"/>
              <a:gd name="adj2" fmla="val -3449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在冬天，天氣比較寒冷的地區還會出現甚麼</a:t>
            </a:r>
            <a:r>
              <a:rPr lang="zh-TW" altLang="en-US" sz="4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天氣現象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363142" y="5689715"/>
            <a:ext cx="3762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雪</a:t>
            </a:r>
            <a:endParaRPr lang="zh-TW" altLang="en-US" sz="4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20261" t="30439" r="48171" b="42285"/>
          <a:stretch/>
        </p:blipFill>
        <p:spPr>
          <a:xfrm>
            <a:off x="639794" y="2869335"/>
            <a:ext cx="6073254" cy="295048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048" y="2651912"/>
            <a:ext cx="4453223" cy="296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9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23069" r="14873" b="15755"/>
          <a:stretch/>
        </p:blipFill>
        <p:spPr>
          <a:xfrm>
            <a:off x="9762978" y="352686"/>
            <a:ext cx="2063262" cy="2672862"/>
          </a:xfrm>
          <a:prstGeom prst="rect">
            <a:avLst/>
          </a:prstGeom>
        </p:spPr>
      </p:pic>
      <p:sp>
        <p:nvSpPr>
          <p:cNvPr id="5" name="圓角矩形圖說文字 4"/>
          <p:cNvSpPr/>
          <p:nvPr/>
        </p:nvSpPr>
        <p:spPr>
          <a:xfrm>
            <a:off x="3676421" y="352687"/>
            <a:ext cx="5666893" cy="1453254"/>
          </a:xfrm>
          <a:prstGeom prst="wedgeRoundRectCallout">
            <a:avLst>
              <a:gd name="adj1" fmla="val 58202"/>
              <a:gd name="adj2" fmla="val -3449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還記得</a:t>
            </a:r>
            <a:r>
              <a:rPr lang="zh-TW" altLang="en-US" sz="4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水的三態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嗎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09684" y="1764378"/>
            <a:ext cx="672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水有液態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氣態和固態。</a:t>
            </a:r>
            <a:endParaRPr lang="zh-TW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1306861" y="2535281"/>
            <a:ext cx="8246285" cy="784888"/>
          </a:xfrm>
          <a:prstGeom prst="wedgeRoundRectCallout">
            <a:avLst>
              <a:gd name="adj1" fmla="val 51493"/>
              <a:gd name="adj2" fmla="val -870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那平日看到的雨是水的甚麼形態？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09684" y="3342376"/>
            <a:ext cx="10538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雨是水的液態。</a:t>
            </a:r>
            <a:endParaRPr lang="zh-TW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圓角矩形圖說文字 9"/>
          <p:cNvSpPr/>
          <p:nvPr/>
        </p:nvSpPr>
        <p:spPr>
          <a:xfrm>
            <a:off x="1306860" y="4072469"/>
            <a:ext cx="8456117" cy="1550409"/>
          </a:xfrm>
          <a:prstGeom prst="wedgeRoundRectCallout">
            <a:avLst>
              <a:gd name="adj1" fmla="val 62728"/>
              <a:gd name="adj2" fmla="val -486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那雲和霧等天氣現象的形成與</a:t>
            </a:r>
            <a:r>
              <a:rPr lang="zh-TW" altLang="en-US" sz="4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  <a:r>
              <a:rPr lang="zh-TW" altLang="en-US" sz="4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的三態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有甚麼關係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203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 descr="「思考 表情卡通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6" t="5325" r="33883"/>
          <a:stretch/>
        </p:blipFill>
        <p:spPr bwMode="auto">
          <a:xfrm>
            <a:off x="8968740" y="3262709"/>
            <a:ext cx="3223260" cy="359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圖說文字 4"/>
          <p:cNvSpPr/>
          <p:nvPr/>
        </p:nvSpPr>
        <p:spPr>
          <a:xfrm>
            <a:off x="708661" y="2491740"/>
            <a:ext cx="7383780" cy="1988820"/>
          </a:xfrm>
          <a:prstGeom prst="wedgeRoundRectCallout">
            <a:avLst>
              <a:gd name="adj1" fmla="val 61135"/>
              <a:gd name="adj2" fmla="val 779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水在大自然中以哪些形態出現？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665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按以下連結，觀看影片，了解水的循環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75925" y="533182"/>
            <a:ext cx="10058400" cy="3931920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　</a:t>
            </a:r>
            <a:endParaRPr lang="en-US" altLang="zh-TW" dirty="0" smtClean="0">
              <a:hlinkClick r:id="rId2"/>
            </a:endParaRPr>
          </a:p>
          <a:p>
            <a:r>
              <a:rPr lang="zh-TW" altLang="en-US" sz="3200" dirty="0"/>
              <a:t>水的循環</a:t>
            </a:r>
            <a:r>
              <a:rPr lang="zh-TW" altLang="en-US" sz="3200" dirty="0" smtClean="0"/>
              <a:t>：</a:t>
            </a:r>
            <a:endParaRPr lang="en-US" altLang="zh-TW" sz="3200" dirty="0" smtClean="0">
              <a:hlinkClick r:id="rId2"/>
            </a:endParaRPr>
          </a:p>
          <a:p>
            <a:pPr marL="0" indent="0">
              <a:buNone/>
            </a:pPr>
            <a:r>
              <a:rPr lang="en-US" altLang="zh-TW" dirty="0" smtClean="0">
                <a:hlinkClick r:id="rId2"/>
              </a:rPr>
              <a:t>https</a:t>
            </a:r>
            <a:r>
              <a:rPr lang="en-US" altLang="zh-TW" dirty="0">
                <a:hlinkClick r:id="rId2"/>
              </a:rPr>
              <a:t>://</a:t>
            </a:r>
            <a:r>
              <a:rPr lang="en-US" altLang="zh-TW" dirty="0" smtClean="0">
                <a:hlinkClick r:id="rId2"/>
              </a:rPr>
              <a:t>youtu.be/y0u7zinT0k8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8375" t="1642" r="18250" b="13983"/>
          <a:stretch/>
        </p:blipFill>
        <p:spPr>
          <a:xfrm>
            <a:off x="1348740" y="1904782"/>
            <a:ext cx="9029700" cy="47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3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826770" y="3645514"/>
            <a:ext cx="10538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水在大自然中以不同的形態出現，不同的形態互相轉化形成不同的天氣現象。</a:t>
            </a:r>
            <a:endParaRPr lang="zh-TW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圓角矩形圖說文字 4"/>
          <p:cNvSpPr/>
          <p:nvPr/>
        </p:nvSpPr>
        <p:spPr>
          <a:xfrm>
            <a:off x="826770" y="1029018"/>
            <a:ext cx="8456117" cy="1550409"/>
          </a:xfrm>
          <a:prstGeom prst="wedgeRoundRectCallout">
            <a:avLst>
              <a:gd name="adj1" fmla="val 49655"/>
              <a:gd name="adj2" fmla="val -19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天氣現象的形成與</a:t>
            </a:r>
            <a:r>
              <a:rPr lang="zh-TW" altLang="en-US" sz="4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  <a:r>
              <a:rPr lang="zh-TW" altLang="en-US" sz="4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的三態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有甚麼關係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內容版面配置區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23069" r="14873" b="15755"/>
          <a:stretch/>
        </p:blipFill>
        <p:spPr>
          <a:xfrm>
            <a:off x="9762978" y="352686"/>
            <a:ext cx="2063262" cy="26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1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肥皂">
  <a:themeElements>
    <a:clrScheme name="肥皂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肥皂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肥皂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肥皂</Template>
  <TotalTime>8369</TotalTime>
  <Words>1184</Words>
  <Application>Microsoft Office PowerPoint</Application>
  <PresentationFormat>寬螢幕</PresentationFormat>
  <Paragraphs>163</Paragraphs>
  <Slides>47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54" baseType="lpstr">
      <vt:lpstr>新細明體</vt:lpstr>
      <vt:lpstr>標楷體</vt:lpstr>
      <vt:lpstr>Arial</vt:lpstr>
      <vt:lpstr>Calibri</vt:lpstr>
      <vt:lpstr>Century Gothic</vt:lpstr>
      <vt:lpstr>Garamond</vt:lpstr>
      <vt:lpstr>肥皂</vt:lpstr>
      <vt:lpstr>14. 天氣現象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按以下連結，觀看影片，了解水的循環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這些煙霧是模擬的雲。</vt:lpstr>
      <vt:lpstr>PowerPoint 簡報</vt:lpstr>
      <vt:lpstr>PowerPoint 簡報</vt:lpstr>
      <vt:lpstr>PowerPoint 簡報</vt:lpstr>
      <vt:lpstr>霧的形成</vt:lpstr>
      <vt:lpstr>這些煙霧是模擬的霧。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澳門地球物理暨氣象局－雲的認識</vt:lpstr>
      <vt:lpstr>PowerPoint 簡報</vt:lpstr>
      <vt:lpstr>PowerPoint 簡報</vt:lpstr>
      <vt:lpstr>雨的形成</vt:lpstr>
      <vt:lpstr>小總結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小總結</vt:lpstr>
      <vt:lpstr>PowerPoint 簡報</vt:lpstr>
      <vt:lpstr>PowerPoint 簡報</vt:lpstr>
      <vt:lpstr>PowerPoint 簡報</vt:lpstr>
      <vt:lpstr>習P20</vt:lpstr>
      <vt:lpstr>PowerPoint 簡報</vt:lpstr>
      <vt:lpstr>PowerPoint 簡報</vt:lpstr>
      <vt:lpstr>PowerPoint 簡報</vt:lpstr>
      <vt:lpstr>PowerPoint 簡報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19. 澳門早期的歷史</dc:title>
  <dc:creator>sfteacher</dc:creator>
  <cp:lastModifiedBy>sfteacher</cp:lastModifiedBy>
  <cp:revision>92</cp:revision>
  <dcterms:created xsi:type="dcterms:W3CDTF">2020-01-12T06:17:15Z</dcterms:created>
  <dcterms:modified xsi:type="dcterms:W3CDTF">2020-02-20T09:09:02Z</dcterms:modified>
</cp:coreProperties>
</file>