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87" r:id="rId2"/>
    <p:sldId id="260" r:id="rId3"/>
    <p:sldId id="257" r:id="rId4"/>
    <p:sldId id="261" r:id="rId5"/>
    <p:sldId id="288" r:id="rId6"/>
    <p:sldId id="256" r:id="rId7"/>
    <p:sldId id="291" r:id="rId8"/>
    <p:sldId id="292" r:id="rId9"/>
    <p:sldId id="293" r:id="rId10"/>
    <p:sldId id="294" r:id="rId11"/>
    <p:sldId id="296" r:id="rId12"/>
    <p:sldId id="297" r:id="rId13"/>
    <p:sldId id="273" r:id="rId14"/>
    <p:sldId id="298" r:id="rId15"/>
    <p:sldId id="301" r:id="rId16"/>
    <p:sldId id="278" r:id="rId17"/>
    <p:sldId id="279" r:id="rId18"/>
    <p:sldId id="280" r:id="rId19"/>
    <p:sldId id="281" r:id="rId20"/>
    <p:sldId id="282" r:id="rId21"/>
    <p:sldId id="302" r:id="rId22"/>
    <p:sldId id="286" r:id="rId23"/>
    <p:sldId id="258" r:id="rId24"/>
    <p:sldId id="259" r:id="rId25"/>
    <p:sldId id="262" r:id="rId26"/>
    <p:sldId id="263" r:id="rId27"/>
    <p:sldId id="264" r:id="rId28"/>
    <p:sldId id="265" r:id="rId29"/>
    <p:sldId id="266" r:id="rId30"/>
    <p:sldId id="271" r:id="rId31"/>
    <p:sldId id="268" r:id="rId32"/>
    <p:sldId id="269" r:id="rId33"/>
    <p:sldId id="272" r:id="rId34"/>
    <p:sldId id="274" r:id="rId35"/>
    <p:sldId id="275" r:id="rId36"/>
    <p:sldId id="283" r:id="rId37"/>
    <p:sldId id="284" r:id="rId38"/>
    <p:sldId id="285" r:id="rId39"/>
    <p:sldId id="276" r:id="rId40"/>
    <p:sldId id="267" r:id="rId41"/>
  </p:sldIdLst>
  <p:sldSz cx="9144000" cy="6858000" type="screen4x3"/>
  <p:notesSz cx="6858000" cy="9144000"/>
  <p:defaultTextStyle>
    <a:defPPr>
      <a:defRPr lang="zh-M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CCCC"/>
    <a:srgbClr val="FF6600"/>
    <a:srgbClr val="FF6699"/>
    <a:srgbClr val="FFFFFF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7" autoAdjust="0"/>
    <p:restoredTop sz="94206" autoAdjust="0"/>
  </p:normalViewPr>
  <p:slideViewPr>
    <p:cSldViewPr snapToGrid="0">
      <p:cViewPr varScale="1">
        <p:scale>
          <a:sx n="81" d="100"/>
          <a:sy n="81" d="100"/>
        </p:scale>
        <p:origin x="15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MO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18F6F-B3E8-4F53-8265-A90C58BB2239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MO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MO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MO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2554A-54F3-4DDF-BC1A-9B8698284656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80177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小朋友們，你們還記得牠嗎</a:t>
            </a:r>
            <a:r>
              <a:rPr lang="en-US" altLang="zh-TW" dirty="0"/>
              <a:t>?</a:t>
            </a:r>
            <a:r>
              <a:rPr lang="zh-TW" altLang="en-US" dirty="0"/>
              <a:t>是的，這隻小老鼠有一本魔法書，你們對這本魔法書的內容好奇嗎</a:t>
            </a:r>
            <a:r>
              <a:rPr lang="en-US" altLang="zh-TW" dirty="0"/>
              <a:t>?</a:t>
            </a:r>
            <a:r>
              <a:rPr lang="zh-TW" altLang="en-US" dirty="0"/>
              <a:t>小老鼠想要它的魔法書發揮更大的魔力，用功地識字，我們來看看小老鼠找到了甚麽識字的魔法。打開課文第</a:t>
            </a:r>
            <a:r>
              <a:rPr lang="en-US" altLang="zh-TW" dirty="0"/>
              <a:t>16</a:t>
            </a:r>
            <a:r>
              <a:rPr lang="zh-TW" altLang="en-US" dirty="0"/>
              <a:t>課</a:t>
            </a:r>
            <a:r>
              <a:rPr lang="en-US" altLang="zh-TW" dirty="0"/>
              <a:t>&lt;&lt;</a:t>
            </a:r>
            <a:r>
              <a:rPr lang="zh-TW" altLang="en-US" dirty="0"/>
              <a:t>魔法識字</a:t>
            </a:r>
            <a:r>
              <a:rPr lang="en-US" altLang="zh-TW" dirty="0"/>
              <a:t>&gt;&gt;</a:t>
            </a:r>
            <a:r>
              <a:rPr lang="zh-TW" altLang="en-US" dirty="0"/>
              <a:t>。</a:t>
            </a:r>
            <a:endParaRPr lang="zh-MO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54A-54F3-4DDF-BC1A-9B8698284656}" type="slidenum">
              <a:rPr lang="zh-MO" altLang="en-US" smtClean="0"/>
              <a:t>1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79532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8C7E-2582-4D48-A783-D28AD3FDF384}" type="slidenum">
              <a:rPr lang="zh-MO" altLang="en-US" smtClean="0"/>
              <a:t>20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86506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54A-54F3-4DDF-BC1A-9B8698284656}" type="slidenum">
              <a:rPr lang="zh-MO" altLang="en-US" smtClean="0"/>
              <a:t>32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1232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11788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31783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52286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05190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50693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64685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71079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74923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72777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05056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42007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D00D-AAEE-43D9-89C0-5B50A070CCA0}" type="datetimeFigureOut">
              <a:rPr lang="zh-MO" altLang="en-US" smtClean="0"/>
              <a:t>16/4/2020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A146-DA43-424D-8087-BCD8C362CF0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73634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9X_tgBItnk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hyperlink" Target="https://www.youtube.com/watch?v=09X_tgBItnk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audio" Target="../media/media4.wma"/><Relationship Id="rId11" Type="http://schemas.openxmlformats.org/officeDocument/2006/relationships/image" Target="../media/image23.png"/><Relationship Id="rId5" Type="http://schemas.microsoft.com/office/2007/relationships/media" Target="../media/media4.wma"/><Relationship Id="rId10" Type="http://schemas.openxmlformats.org/officeDocument/2006/relationships/image" Target="../media/image22.png"/><Relationship Id="rId4" Type="http://schemas.openxmlformats.org/officeDocument/2006/relationships/audio" Target="../media/media3.wma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30490" t="13945" r="26819" b="220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345057" y="207034"/>
            <a:ext cx="8402128" cy="1311215"/>
            <a:chOff x="345057" y="207034"/>
            <a:chExt cx="8402128" cy="1311215"/>
          </a:xfrm>
        </p:grpSpPr>
        <p:sp>
          <p:nvSpPr>
            <p:cNvPr id="2" name="矩形 1"/>
            <p:cNvSpPr/>
            <p:nvPr/>
          </p:nvSpPr>
          <p:spPr>
            <a:xfrm>
              <a:off x="345057" y="207034"/>
              <a:ext cx="8402128" cy="13112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179197" y="354809"/>
              <a:ext cx="710963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第</a:t>
              </a:r>
              <a:r>
                <a:rPr lang="en-US" altLang="zh-TW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16</a:t>
              </a:r>
              <a:r>
                <a:rPr lang="zh-TW" altLang="en-US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課</a:t>
              </a:r>
              <a:r>
                <a:rPr lang="en-US" altLang="zh-TW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&lt;&lt;</a:t>
              </a:r>
              <a:r>
                <a:rPr lang="zh-TW" altLang="en-US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魔法識字</a:t>
              </a:r>
              <a:r>
                <a:rPr lang="en-US" altLang="zh-TW" sz="6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&gt;&gt;</a:t>
              </a:r>
              <a:endPara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184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366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C8BCEB5-27D4-45F2-A974-2D8B7D5475B8}"/>
              </a:ext>
            </a:extLst>
          </p:cNvPr>
          <p:cNvSpPr/>
          <p:nvPr/>
        </p:nvSpPr>
        <p:spPr>
          <a:xfrm>
            <a:off x="-1" y="0"/>
            <a:ext cx="9158367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E54E7E-AED6-406C-8192-080DA8CAD190}"/>
              </a:ext>
            </a:extLst>
          </p:cNvPr>
          <p:cNvSpPr/>
          <p:nvPr/>
        </p:nvSpPr>
        <p:spPr>
          <a:xfrm>
            <a:off x="1922611" y="95534"/>
            <a:ext cx="5570756" cy="10156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動物類</a:t>
            </a:r>
            <a:r>
              <a:rPr lang="en-US" altLang="zh-TW" sz="6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6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擬聲詞</a:t>
            </a:r>
            <a:endParaRPr lang="zh-CN" altLang="en-US" sz="60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993EFA3F-A6A1-4155-A154-80CA2E0B6264}"/>
              </a:ext>
            </a:extLst>
          </p:cNvPr>
          <p:cNvGraphicFramePr>
            <a:graphicFrameLocks noGrp="1"/>
          </p:cNvGraphicFramePr>
          <p:nvPr/>
        </p:nvGraphicFramePr>
        <p:xfrm>
          <a:off x="514062" y="2311399"/>
          <a:ext cx="7906605" cy="77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咪咪</a:t>
                      </a:r>
                      <a:endParaRPr lang="zh-MO" altLang="en-US" sz="4500" dirty="0">
                        <a:solidFill>
                          <a:srgbClr val="00206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哈哈</a:t>
                      </a:r>
                      <a:endParaRPr lang="zh-MO" altLang="en-US" sz="4500" dirty="0">
                        <a:solidFill>
                          <a:srgbClr val="00206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咩咩</a:t>
                      </a:r>
                      <a:endParaRPr lang="zh-MO" altLang="en-US" sz="4500" dirty="0">
                        <a:solidFill>
                          <a:srgbClr val="00206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汪汪</a:t>
                      </a:r>
                      <a:endParaRPr lang="zh-MO" altLang="en-US" sz="4500" dirty="0">
                        <a:solidFill>
                          <a:srgbClr val="00206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呱呱</a:t>
                      </a:r>
                      <a:endParaRPr lang="zh-MO" altLang="en-US" sz="4500" dirty="0">
                        <a:solidFill>
                          <a:srgbClr val="00206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B0C03063-D039-4D51-8FD1-F9FDD6391919}"/>
              </a:ext>
            </a:extLst>
          </p:cNvPr>
          <p:cNvSpPr/>
          <p:nvPr/>
        </p:nvSpPr>
        <p:spPr>
          <a:xfrm>
            <a:off x="286217" y="3241127"/>
            <a:ext cx="9089795" cy="42011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50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MO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青蛙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MO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池裏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      )</a:t>
            </a:r>
            <a:r>
              <a:rPr lang="zh-TW" altLang="zh-MO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叫，蜻蜓拍翅飛走了。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350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花貓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洞口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     )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叫，老鼠躲在一角了。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山上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     )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叫，山羊媽媽不見了。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黃狗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屋前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     )</a:t>
            </a:r>
            <a:r>
              <a:rPr lang="zh-TW" altLang="zh-MO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叫，弟弟走路跌倒了。</a:t>
            </a:r>
          </a:p>
          <a:p>
            <a:pPr>
              <a:lnSpc>
                <a:spcPct val="150000"/>
              </a:lnSpc>
            </a:pPr>
            <a:endParaRPr lang="zh-CN" altLang="en-US" sz="350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F002F8E-E9B3-4758-A2C9-BF228FB0F086}"/>
              </a:ext>
            </a:extLst>
          </p:cNvPr>
          <p:cNvGrpSpPr/>
          <p:nvPr/>
        </p:nvGrpSpPr>
        <p:grpSpPr>
          <a:xfrm>
            <a:off x="1817379" y="1327376"/>
            <a:ext cx="5766319" cy="784830"/>
            <a:chOff x="1817379" y="1327376"/>
            <a:chExt cx="5766319" cy="78483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8B8F4B3-7E63-40D0-8B91-60580CFC5C8E}"/>
                </a:ext>
              </a:extLst>
            </p:cNvPr>
            <p:cNvSpPr/>
            <p:nvPr/>
          </p:nvSpPr>
          <p:spPr>
            <a:xfrm>
              <a:off x="1817379" y="1342495"/>
              <a:ext cx="5766319" cy="7506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B325E0C-4FF6-4884-BBF8-35179745F5C6}"/>
                </a:ext>
              </a:extLst>
            </p:cNvPr>
            <p:cNvSpPr/>
            <p:nvPr/>
          </p:nvSpPr>
          <p:spPr>
            <a:xfrm>
              <a:off x="1839082" y="1327376"/>
              <a:ext cx="5666936" cy="784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4500" b="0" cap="none" spc="0" dirty="0">
                  <a:ln w="0"/>
                  <a:solidFill>
                    <a:srgbClr val="66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幫我找一找，誰在叫</a:t>
              </a:r>
              <a:r>
                <a:rPr lang="en-US" altLang="zh-TW" sz="4500" b="0" cap="none" spc="0" dirty="0">
                  <a:ln w="0"/>
                  <a:solidFill>
                    <a:srgbClr val="66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CN" altLang="en-US" sz="4500" b="0" cap="none" spc="0" dirty="0">
                <a:ln w="0"/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70A92B9-DC73-4695-8E7B-8D134B39FDD5}"/>
              </a:ext>
            </a:extLst>
          </p:cNvPr>
          <p:cNvSpPr/>
          <p:nvPr/>
        </p:nvSpPr>
        <p:spPr>
          <a:xfrm>
            <a:off x="3182134" y="3335825"/>
            <a:ext cx="126188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2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呱呱</a:t>
            </a:r>
            <a:endParaRPr lang="zh-MO" altLang="en-US" sz="42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B01976-BD39-4523-A1E9-0C6E9E2029BF}"/>
              </a:ext>
            </a:extLst>
          </p:cNvPr>
          <p:cNvSpPr/>
          <p:nvPr/>
        </p:nvSpPr>
        <p:spPr>
          <a:xfrm>
            <a:off x="3252648" y="4170613"/>
            <a:ext cx="126188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2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咪咪</a:t>
            </a:r>
            <a:endParaRPr lang="zh-MO" altLang="en-US" sz="42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350B370-1AE3-4CBE-BE0B-DE0EAACD46CC}"/>
              </a:ext>
            </a:extLst>
          </p:cNvPr>
          <p:cNvSpPr/>
          <p:nvPr/>
        </p:nvSpPr>
        <p:spPr>
          <a:xfrm>
            <a:off x="3279943" y="4962183"/>
            <a:ext cx="126188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2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咩咩</a:t>
            </a:r>
            <a:endParaRPr lang="zh-MO" altLang="en-US" sz="42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9279155-D8C2-4663-82FA-5549AD839C6C}"/>
              </a:ext>
            </a:extLst>
          </p:cNvPr>
          <p:cNvSpPr/>
          <p:nvPr/>
        </p:nvSpPr>
        <p:spPr>
          <a:xfrm>
            <a:off x="3254922" y="5796971"/>
            <a:ext cx="126188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2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汪汪</a:t>
            </a:r>
            <a:endParaRPr lang="zh-MO" altLang="en-US" sz="42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44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786" r="2964" b="2089"/>
          <a:stretch/>
        </p:blipFill>
        <p:spPr>
          <a:xfrm>
            <a:off x="0" y="0"/>
            <a:ext cx="5451965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45457" y="0"/>
            <a:ext cx="3796352" cy="3378254"/>
            <a:chOff x="5445457" y="0"/>
            <a:chExt cx="3796352" cy="3378254"/>
          </a:xfrm>
        </p:grpSpPr>
        <p:sp>
          <p:nvSpPr>
            <p:cNvPr id="5" name="矩形 4"/>
            <p:cNvSpPr/>
            <p:nvPr/>
          </p:nvSpPr>
          <p:spPr>
            <a:xfrm>
              <a:off x="5445457" y="0"/>
              <a:ext cx="3698543" cy="33782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645962" y="0"/>
              <a:ext cx="359584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0" lang="zh-TW" altLang="en-US" sz="5000" dirty="0">
                  <a:solidFill>
                    <a:srgbClr val="66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今天遇見這麼多的小動物，你的心情怎麼樣</a:t>
              </a:r>
              <a:r>
                <a:rPr lang="en-US" altLang="zh-TW" sz="5000" dirty="0">
                  <a:solidFill>
                    <a:srgbClr val="66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kumimoji="0" lang="en-US" altLang="zh-TW" sz="50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" name="矩形 8">
            <a:hlinkClick r:id="rId3"/>
          </p:cNvPr>
          <p:cNvSpPr/>
          <p:nvPr/>
        </p:nvSpPr>
        <p:spPr>
          <a:xfrm>
            <a:off x="5445457" y="3343701"/>
            <a:ext cx="3698543" cy="35142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36" y="5670996"/>
            <a:ext cx="1215894" cy="118700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643687" y="3384645"/>
            <a:ext cx="359584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kumimoji="0" lang="zh-TW" altLang="en-US" sz="5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如果你心情好</a:t>
            </a:r>
            <a:r>
              <a:rPr lang="zh-TW" altLang="en-US" sz="5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，你會做甚麼事情</a:t>
            </a:r>
            <a:r>
              <a:rPr lang="en-US" altLang="zh-TW" sz="5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kumimoji="0" lang="en-US" altLang="zh-TW" sz="5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50339" y="6227058"/>
            <a:ext cx="377539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5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我會</a:t>
            </a:r>
            <a:r>
              <a:rPr lang="zh-TW" altLang="en-US" sz="3500" u="sng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35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35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4C8688-AAB6-4723-B9D5-1484F9EA23C4}"/>
              </a:ext>
            </a:extLst>
          </p:cNvPr>
          <p:cNvSpPr txBox="1"/>
          <p:nvPr/>
        </p:nvSpPr>
        <p:spPr>
          <a:xfrm>
            <a:off x="6515988" y="628296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唱歌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跳舞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畫畫</a:t>
            </a:r>
            <a:endParaRPr lang="zh-CN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17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786" r="2964" b="2089"/>
          <a:stretch/>
        </p:blipFill>
        <p:spPr>
          <a:xfrm>
            <a:off x="0" y="0"/>
            <a:ext cx="5451965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45457" y="0"/>
            <a:ext cx="3698543" cy="3753134"/>
            <a:chOff x="5445457" y="0"/>
            <a:chExt cx="3698543" cy="3378254"/>
          </a:xfrm>
        </p:grpSpPr>
        <p:sp>
          <p:nvSpPr>
            <p:cNvPr id="5" name="矩形 4"/>
            <p:cNvSpPr/>
            <p:nvPr/>
          </p:nvSpPr>
          <p:spPr>
            <a:xfrm>
              <a:off x="5445457" y="0"/>
              <a:ext cx="3698543" cy="33782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466266" y="0"/>
              <a:ext cx="3595847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45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忽然間，小青蛙有甚麼不同的表現</a:t>
              </a:r>
              <a:r>
                <a:rPr lang="zh-TW" altLang="en-US" sz="4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endParaRPr lang="zh-HK" altLang="en-US" sz="4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45457" y="3739487"/>
            <a:ext cx="3698543" cy="3118513"/>
            <a:chOff x="5445457" y="3739487"/>
            <a:chExt cx="3698543" cy="3118513"/>
          </a:xfrm>
        </p:grpSpPr>
        <p:sp>
          <p:nvSpPr>
            <p:cNvPr id="9" name="矩形 8"/>
            <p:cNvSpPr/>
            <p:nvPr/>
          </p:nvSpPr>
          <p:spPr>
            <a:xfrm>
              <a:off x="5445457" y="3739487"/>
              <a:ext cx="3698543" cy="31185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548153" y="3903260"/>
              <a:ext cx="35958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0" lang="zh-TW" altLang="en-US" sz="4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牠忽然瞪大眼睛，很安靜。</a:t>
              </a:r>
              <a:endParaRPr kumimoji="0"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54639" y="95534"/>
            <a:ext cx="1146412" cy="655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98705" y="2238232"/>
            <a:ext cx="3845295" cy="1445359"/>
            <a:chOff x="5298705" y="2238232"/>
            <a:chExt cx="3845295" cy="1445359"/>
          </a:xfrm>
        </p:grpSpPr>
        <p:sp>
          <p:nvSpPr>
            <p:cNvPr id="6" name="矩形 5"/>
            <p:cNvSpPr/>
            <p:nvPr/>
          </p:nvSpPr>
          <p:spPr>
            <a:xfrm>
              <a:off x="5527343" y="2238232"/>
              <a:ext cx="3548418" cy="141936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298705" y="2298596"/>
              <a:ext cx="3845295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2800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忽然：表示情況發生得</a:t>
              </a:r>
              <a:endParaRPr lang="en-US" altLang="zh-TW" sz="280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80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</a:t>
              </a:r>
              <a:r>
                <a:rPr lang="zh-TW" altLang="en-US" sz="2800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很迅速和沒有預料到的。</a:t>
              </a:r>
              <a:endParaRPr lang="zh-CN" altLang="en-US" sz="280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5" y="5164494"/>
            <a:ext cx="2141375" cy="214137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191067" y="5813946"/>
            <a:ext cx="23883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63" y="2732962"/>
            <a:ext cx="965582" cy="96558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0125" y="4189862"/>
            <a:ext cx="2756848" cy="266813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3029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786" r="2964" b="2089"/>
          <a:stretch/>
        </p:blipFill>
        <p:spPr>
          <a:xfrm>
            <a:off x="4859" y="2434"/>
            <a:ext cx="545196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45457" y="0"/>
            <a:ext cx="3698543" cy="3753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5445457" y="95535"/>
            <a:ext cx="3698543" cy="6762465"/>
            <a:chOff x="5445457" y="95535"/>
            <a:chExt cx="3698543" cy="6762465"/>
          </a:xfrm>
        </p:grpSpPr>
        <p:sp>
          <p:nvSpPr>
            <p:cNvPr id="9" name="矩形 8"/>
            <p:cNvSpPr/>
            <p:nvPr/>
          </p:nvSpPr>
          <p:spPr>
            <a:xfrm>
              <a:off x="5445457" y="3739487"/>
              <a:ext cx="3698543" cy="31185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548153" y="95535"/>
              <a:ext cx="3595847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TW" altLang="en-US" sz="3500" dirty="0">
                  <a:solidFill>
                    <a:srgbClr val="6666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讀一讀</a:t>
              </a:r>
              <a:r>
                <a:rPr lang="en-US" altLang="zh-TW" sz="3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sz="3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青字歌</a:t>
              </a:r>
              <a:r>
                <a:rPr lang="en-US" altLang="zh-TW" sz="3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</a:p>
            <a:p>
              <a:pPr>
                <a:spcBef>
                  <a:spcPct val="0"/>
                </a:spcBef>
              </a:pPr>
              <a:r>
                <a:rPr lang="zh-TW" altLang="en-US" sz="3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猜想小青蛙為甚麼</a:t>
              </a:r>
              <a:r>
                <a:rPr lang="zh-TW" altLang="en-US" sz="35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忽然不叫</a:t>
              </a:r>
              <a:r>
                <a:rPr lang="zh-TW" altLang="en-US" sz="3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了</a:t>
              </a:r>
              <a:r>
                <a:rPr lang="en-US" altLang="zh-TW" sz="35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kumimoji="0" lang="en-US" altLang="zh-TW" sz="3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16766" y="3831044"/>
            <a:ext cx="3668255" cy="3041092"/>
            <a:chOff x="5616766" y="3831044"/>
            <a:chExt cx="3668255" cy="3041092"/>
          </a:xfrm>
        </p:grpSpPr>
        <p:sp>
          <p:nvSpPr>
            <p:cNvPr id="12" name="矩形 11"/>
            <p:cNvSpPr/>
            <p:nvPr/>
          </p:nvSpPr>
          <p:spPr>
            <a:xfrm>
              <a:off x="5616766" y="3831044"/>
              <a:ext cx="3291564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3600" b="0" cap="none" spc="0" dirty="0">
                  <a:ln w="0"/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小朋友，你觀察到圈起來的字有甚麼相同的部件嗎</a:t>
              </a:r>
              <a:r>
                <a:rPr lang="en-US" altLang="zh-TW" sz="3600" b="0" cap="none" spc="0" dirty="0">
                  <a:ln w="0"/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CN" altLang="en-US" sz="3600" b="0" cap="none" spc="0" dirty="0">
                <a:ln w="0"/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476" y="5777554"/>
              <a:ext cx="1171545" cy="1094582"/>
            </a:xfrm>
            <a:prstGeom prst="rect">
              <a:avLst/>
            </a:prstGeom>
          </p:spPr>
        </p:pic>
      </p:grpSp>
      <p:sp>
        <p:nvSpPr>
          <p:cNvPr id="19" name="椭圆 18"/>
          <p:cNvSpPr/>
          <p:nvPr/>
        </p:nvSpPr>
        <p:spPr>
          <a:xfrm>
            <a:off x="805218" y="2552130"/>
            <a:ext cx="777922" cy="532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0" name="椭圆 19"/>
          <p:cNvSpPr/>
          <p:nvPr/>
        </p:nvSpPr>
        <p:spPr>
          <a:xfrm>
            <a:off x="2156346" y="2568054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1" name="椭圆 20"/>
          <p:cNvSpPr/>
          <p:nvPr/>
        </p:nvSpPr>
        <p:spPr>
          <a:xfrm>
            <a:off x="2185917" y="3143535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2" name="椭圆 21"/>
          <p:cNvSpPr/>
          <p:nvPr/>
        </p:nvSpPr>
        <p:spPr>
          <a:xfrm>
            <a:off x="2160896" y="5288508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3" name="椭圆 22"/>
          <p:cNvSpPr/>
          <p:nvPr/>
        </p:nvSpPr>
        <p:spPr>
          <a:xfrm>
            <a:off x="1467135" y="5850339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4" name="椭圆 23"/>
          <p:cNvSpPr/>
          <p:nvPr/>
        </p:nvSpPr>
        <p:spPr>
          <a:xfrm>
            <a:off x="1164610" y="5302156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5" name="椭圆 24"/>
          <p:cNvSpPr/>
          <p:nvPr/>
        </p:nvSpPr>
        <p:spPr>
          <a:xfrm>
            <a:off x="2138149" y="6368954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1DC2D4-1C60-435D-BF61-CBC4DCFEE629}"/>
              </a:ext>
            </a:extLst>
          </p:cNvPr>
          <p:cNvSpPr/>
          <p:nvPr/>
        </p:nvSpPr>
        <p:spPr>
          <a:xfrm>
            <a:off x="5544909" y="1928106"/>
            <a:ext cx="3511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可能小青蛙看見另一隻青蛙在睡覺，不想吵醒牠。</a:t>
            </a:r>
            <a:endParaRPr lang="zh-MO" altLang="en-US" sz="32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715EA31-826C-4D0F-B0A7-8FC034FD0AE3}"/>
              </a:ext>
            </a:extLst>
          </p:cNvPr>
          <p:cNvSpPr/>
          <p:nvPr/>
        </p:nvSpPr>
        <p:spPr>
          <a:xfrm>
            <a:off x="5539225" y="6139368"/>
            <a:ext cx="3511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「青」部件。</a:t>
            </a:r>
            <a:endParaRPr lang="zh-MO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71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786" r="2964" b="2089"/>
          <a:stretch/>
        </p:blipFill>
        <p:spPr>
          <a:xfrm>
            <a:off x="0" y="0"/>
            <a:ext cx="5451965" cy="685800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05218" y="2552130"/>
            <a:ext cx="777922" cy="532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0" name="椭圆 19"/>
          <p:cNvSpPr/>
          <p:nvPr/>
        </p:nvSpPr>
        <p:spPr>
          <a:xfrm>
            <a:off x="2156346" y="2568054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1" name="椭圆 20"/>
          <p:cNvSpPr/>
          <p:nvPr/>
        </p:nvSpPr>
        <p:spPr>
          <a:xfrm>
            <a:off x="2185917" y="3143535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2" name="椭圆 21"/>
          <p:cNvSpPr/>
          <p:nvPr/>
        </p:nvSpPr>
        <p:spPr>
          <a:xfrm>
            <a:off x="2160896" y="5288508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3" name="椭圆 22"/>
          <p:cNvSpPr/>
          <p:nvPr/>
        </p:nvSpPr>
        <p:spPr>
          <a:xfrm>
            <a:off x="1467135" y="5877635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" name="矩形 1"/>
          <p:cNvSpPr/>
          <p:nvPr/>
        </p:nvSpPr>
        <p:spPr>
          <a:xfrm>
            <a:off x="5445457" y="0"/>
            <a:ext cx="3698543" cy="1091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3" name="矩形 2"/>
          <p:cNvSpPr/>
          <p:nvPr/>
        </p:nvSpPr>
        <p:spPr>
          <a:xfrm>
            <a:off x="5973170" y="0"/>
            <a:ext cx="24929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大發現</a:t>
            </a:r>
            <a:endParaRPr lang="zh-CN" altLang="en-US" sz="6000" cap="none" spc="0" dirty="0">
              <a:ln w="0"/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58" y="1248377"/>
            <a:ext cx="873012" cy="873012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1162334" y="5313528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7" name="矩形 6"/>
          <p:cNvSpPr/>
          <p:nvPr/>
        </p:nvSpPr>
        <p:spPr>
          <a:xfrm>
            <a:off x="5445457" y="3473356"/>
            <a:ext cx="3698543" cy="33846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568285" y="2142698"/>
          <a:ext cx="3184479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5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</a:t>
                      </a:r>
                      <a:endParaRPr lang="zh-MO" altLang="en-US" sz="3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晴</a:t>
                      </a:r>
                      <a:endParaRPr lang="zh-MO" altLang="en-US" sz="3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</a:t>
                      </a:r>
                      <a:endParaRPr lang="zh-MO" altLang="en-US" sz="3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睛</a:t>
                      </a:r>
                      <a:endParaRPr lang="zh-MO" altLang="en-US" sz="3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靜</a:t>
                      </a:r>
                      <a:endParaRPr lang="zh-MO" altLang="en-US" sz="3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請</a:t>
                      </a:r>
                      <a:endParaRPr lang="zh-MO" altLang="en-US" sz="3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5574481" y="3544109"/>
            <a:ext cx="366799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我發現以上的字的</a:t>
            </a:r>
            <a:r>
              <a:rPr lang="zh-TW" altLang="en-US" sz="44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讀音</a:t>
            </a:r>
            <a:r>
              <a:rPr lang="zh-TW" altLang="en-US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都很</a:t>
            </a:r>
            <a:r>
              <a:rPr lang="en-US" altLang="zh-TW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相似</a:t>
            </a:r>
            <a:r>
              <a:rPr lang="en-US" altLang="zh-TW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</a:t>
            </a:r>
            <a:r>
              <a:rPr lang="en-US" altLang="zh-TW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44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768768" y="5866228"/>
            <a:ext cx="1293213" cy="675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6" name="椭圆 25"/>
          <p:cNvSpPr/>
          <p:nvPr/>
        </p:nvSpPr>
        <p:spPr>
          <a:xfrm>
            <a:off x="2179093" y="6368954"/>
            <a:ext cx="452650" cy="489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5" name="矩形 4"/>
          <p:cNvSpPr/>
          <p:nvPr/>
        </p:nvSpPr>
        <p:spPr>
          <a:xfrm>
            <a:off x="5613075" y="5732488"/>
            <a:ext cx="3139689" cy="8989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E354C3D-A4BE-4FF7-A7D9-4D3916B46DE8}"/>
              </a:ext>
            </a:extLst>
          </p:cNvPr>
          <p:cNvSpPr/>
          <p:nvPr/>
        </p:nvSpPr>
        <p:spPr>
          <a:xfrm>
            <a:off x="5568285" y="1040061"/>
            <a:ext cx="28978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000" b="0" cap="none" spc="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文中還有帶「青」部件的</a:t>
            </a:r>
            <a:r>
              <a:rPr lang="zh-TW" altLang="en-US" sz="30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</a:t>
            </a:r>
            <a:r>
              <a:rPr lang="zh-TW" altLang="en-US" sz="3000" b="0" cap="none" spc="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en-US" altLang="zh-TW" sz="3000" b="0" cap="none" spc="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CN" altLang="en-US" sz="3000" b="0" cap="none" spc="0" dirty="0">
              <a:ln w="0"/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B910D965-5FAD-4FBD-8E38-E6F13066DA4C}"/>
              </a:ext>
            </a:extLst>
          </p:cNvPr>
          <p:cNvSpPr/>
          <p:nvPr/>
        </p:nvSpPr>
        <p:spPr>
          <a:xfrm>
            <a:off x="1883391" y="5839842"/>
            <a:ext cx="736419" cy="489046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29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7241" t="25048" r="39404" b="18606"/>
          <a:stretch/>
        </p:blipFill>
        <p:spPr>
          <a:xfrm>
            <a:off x="969371" y="799190"/>
            <a:ext cx="4375052" cy="55339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77" y="770563"/>
            <a:ext cx="2665778" cy="12580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62290" y="4138296"/>
            <a:ext cx="1767310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晴</a:t>
            </a:r>
            <a:endParaRPr lang="zh-CN" altLang="en-US" sz="1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47352" y="2040583"/>
            <a:ext cx="1794605" cy="19389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睛</a:t>
            </a:r>
            <a:endParaRPr lang="en-US" altLang="zh-TW" sz="1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接连接符 9"/>
          <p:cNvCxnSpPr>
            <a:cxnSpLocks/>
          </p:cNvCxnSpPr>
          <p:nvPr/>
        </p:nvCxnSpPr>
        <p:spPr>
          <a:xfrm flipV="1">
            <a:off x="6809999" y="2953129"/>
            <a:ext cx="237903" cy="4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cxnSpLocks/>
          </p:cNvCxnSpPr>
          <p:nvPr/>
        </p:nvCxnSpPr>
        <p:spPr>
          <a:xfrm flipV="1">
            <a:off x="6794076" y="3178974"/>
            <a:ext cx="237903" cy="4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cxnSpLocks/>
          </p:cNvCxnSpPr>
          <p:nvPr/>
        </p:nvCxnSpPr>
        <p:spPr>
          <a:xfrm flipV="1">
            <a:off x="6809999" y="5201117"/>
            <a:ext cx="237903" cy="4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595318" y="908214"/>
            <a:ext cx="822960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3" name="矩形 12"/>
          <p:cNvSpPr/>
          <p:nvPr/>
        </p:nvSpPr>
        <p:spPr>
          <a:xfrm>
            <a:off x="4701998" y="2401734"/>
            <a:ext cx="822960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4" name="矩形 13"/>
          <p:cNvSpPr/>
          <p:nvPr/>
        </p:nvSpPr>
        <p:spPr>
          <a:xfrm>
            <a:off x="4656278" y="3986694"/>
            <a:ext cx="822960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5" name="矩形 14"/>
          <p:cNvSpPr/>
          <p:nvPr/>
        </p:nvSpPr>
        <p:spPr>
          <a:xfrm>
            <a:off x="4656278" y="5297334"/>
            <a:ext cx="822960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AF40180-7A17-4E5E-B43C-874B1776BE07}"/>
              </a:ext>
            </a:extLst>
          </p:cNvPr>
          <p:cNvSpPr/>
          <p:nvPr/>
        </p:nvSpPr>
        <p:spPr>
          <a:xfrm>
            <a:off x="2656325" y="244078"/>
            <a:ext cx="3877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</a:t>
            </a:r>
            <a:r>
              <a:rPr lang="zh-TW" altLang="en-US" sz="32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帶「青」部件的字</a:t>
            </a:r>
            <a:endParaRPr lang="zh-CN" altLang="en-US" sz="32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83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7566" t="24086" r="26106" b="62452"/>
          <a:stretch/>
        </p:blipFill>
        <p:spPr>
          <a:xfrm>
            <a:off x="1603719" y="1406768"/>
            <a:ext cx="6482387" cy="13504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57267" y="407963"/>
            <a:ext cx="3545059" cy="984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9" name="矩形 8"/>
          <p:cNvSpPr/>
          <p:nvPr/>
        </p:nvSpPr>
        <p:spPr>
          <a:xfrm>
            <a:off x="2748424" y="378879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組詞及造句</a:t>
            </a:r>
            <a:endParaRPr lang="zh-CN" altLang="en-US" sz="5400" b="0" cap="none" spc="0" dirty="0">
              <a:ln w="0"/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7023" y="3909871"/>
            <a:ext cx="5303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10289" y="1645919"/>
            <a:ext cx="1280160" cy="815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8" name="矩形 17"/>
          <p:cNvSpPr/>
          <p:nvPr/>
        </p:nvSpPr>
        <p:spPr>
          <a:xfrm>
            <a:off x="1138901" y="2840726"/>
            <a:ext cx="78790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000" b="0" cap="none" spc="0" dirty="0">
                <a:ln w="0"/>
                <a:solidFill>
                  <a:srgbClr val="66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妹妹</a:t>
            </a:r>
            <a:r>
              <a:rPr lang="zh-TW" altLang="en-US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5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一雙</a:t>
            </a:r>
            <a:r>
              <a:rPr lang="zh-TW" altLang="en-US" sz="5000" b="0" cap="none" spc="0" dirty="0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水汪汪的</a:t>
            </a:r>
            <a:r>
              <a:rPr lang="zh-TW" altLang="en-US" sz="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眼睛</a:t>
            </a:r>
            <a:r>
              <a:rPr lang="zh-TW" altLang="en-US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21398" y="3741234"/>
            <a:ext cx="70973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人物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量詞 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形容詞 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眼睛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CN" altLang="en-US" sz="4000" b="0" cap="none" spc="0" dirty="0">
              <a:ln w="0"/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5421" y="2348357"/>
            <a:ext cx="8479343" cy="1429767"/>
            <a:chOff x="345421" y="2348357"/>
            <a:chExt cx="8479343" cy="1429767"/>
          </a:xfrm>
        </p:grpSpPr>
        <p:sp>
          <p:nvSpPr>
            <p:cNvPr id="16" name="矩形 15"/>
            <p:cNvSpPr/>
            <p:nvPr/>
          </p:nvSpPr>
          <p:spPr>
            <a:xfrm>
              <a:off x="1022628" y="2854794"/>
              <a:ext cx="780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u="sng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sz="5400" b="0" u="sng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     </a:t>
              </a:r>
              <a:endParaRPr lang="zh-CN" altLang="en-US" sz="5400" b="0" u="sng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45421" y="2348357"/>
              <a:ext cx="1306769" cy="63094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造句</a:t>
              </a:r>
              <a:r>
                <a:rPr lang="en-US" altLang="zh-TW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3500" b="0" cap="none" spc="0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7695" y="4547920"/>
            <a:ext cx="8465696" cy="1416120"/>
            <a:chOff x="347695" y="4547920"/>
            <a:chExt cx="8465696" cy="1416120"/>
          </a:xfrm>
        </p:grpSpPr>
        <p:sp>
          <p:nvSpPr>
            <p:cNvPr id="23" name="矩形 22"/>
            <p:cNvSpPr/>
            <p:nvPr/>
          </p:nvSpPr>
          <p:spPr>
            <a:xfrm>
              <a:off x="1011255" y="5040710"/>
              <a:ext cx="780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u="sng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sz="5400" b="0" u="sng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     </a:t>
              </a:r>
              <a:endParaRPr lang="zh-CN" altLang="en-US" sz="5400" b="0" u="sng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7695" y="4547920"/>
              <a:ext cx="1306769" cy="63094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造句</a:t>
              </a:r>
              <a:r>
                <a:rPr lang="en-US" altLang="zh-TW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3500" b="0" cap="none" spc="0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277168" y="5040290"/>
            <a:ext cx="531427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000" dirty="0">
                <a:ln w="0"/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5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5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眼睛</a:t>
            </a:r>
            <a:r>
              <a:rPr lang="zh-TW" altLang="en-US" sz="50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  <a:r>
              <a:rPr lang="zh-TW" altLang="en-US" sz="50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風景</a:t>
            </a:r>
            <a:r>
              <a:rPr lang="zh-TW" altLang="en-US" sz="50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50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82228" y="5886207"/>
            <a:ext cx="70973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人物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眼睛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動詞</a:t>
            </a:r>
            <a:r>
              <a:rPr lang="en-US" altLang="zh-TW" sz="40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事物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CN" altLang="en-US" sz="4000" b="0" cap="none" spc="0" dirty="0">
              <a:ln w="0"/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53200" y="1478280"/>
            <a:ext cx="1600200" cy="11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1315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33" grpId="0"/>
      <p:bldP spid="34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57267" y="407963"/>
            <a:ext cx="3545059" cy="984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9" name="矩形 8"/>
          <p:cNvSpPr/>
          <p:nvPr/>
        </p:nvSpPr>
        <p:spPr>
          <a:xfrm>
            <a:off x="2748424" y="378879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組詞及造句</a:t>
            </a:r>
            <a:endParaRPr lang="zh-CN" altLang="en-US" sz="5400" b="0" cap="none" spc="0" dirty="0">
              <a:ln w="0"/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7023" y="3909871"/>
            <a:ext cx="5303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5810" y="4346146"/>
            <a:ext cx="82431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時間</a:t>
            </a:r>
            <a:r>
              <a:rPr lang="en-US" altLang="zh-TW" sz="4000" dirty="0">
                <a:ln w="0"/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人物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清水</a:t>
            </a:r>
            <a:r>
              <a:rPr lang="zh-TW" altLang="en-US" sz="4000" dirty="0">
                <a:ln w="0"/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動詞</a:t>
            </a:r>
            <a:r>
              <a:rPr lang="zh-TW" altLang="en-US" sz="40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n w="0"/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事物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CN" altLang="en-US" sz="4000" b="0" cap="none" spc="0" dirty="0">
              <a:ln w="0"/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5766" y="2503102"/>
            <a:ext cx="8254592" cy="1711121"/>
            <a:chOff x="485766" y="2503102"/>
            <a:chExt cx="8254592" cy="1711121"/>
          </a:xfrm>
        </p:grpSpPr>
        <p:sp>
          <p:nvSpPr>
            <p:cNvPr id="16" name="矩形 15"/>
            <p:cNvSpPr/>
            <p:nvPr/>
          </p:nvSpPr>
          <p:spPr>
            <a:xfrm>
              <a:off x="938222" y="3290893"/>
              <a:ext cx="780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u="sng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sz="5400" b="0" u="sng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     </a:t>
              </a:r>
              <a:endParaRPr lang="zh-CN" altLang="en-US" sz="5400" b="0" u="sng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85766" y="2503102"/>
              <a:ext cx="1082348" cy="63094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造句</a:t>
              </a:r>
              <a:endParaRPr lang="zh-CN" altLang="en-US" sz="3500" b="0" cap="none" spc="0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7025" t="39664" r="26754" b="48028"/>
          <a:stretch/>
        </p:blipFill>
        <p:spPr>
          <a:xfrm>
            <a:off x="1983545" y="1561513"/>
            <a:ext cx="5301759" cy="101287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112727" y="1643399"/>
            <a:ext cx="1280160" cy="815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5" name="矩形 24"/>
          <p:cNvSpPr/>
          <p:nvPr/>
        </p:nvSpPr>
        <p:spPr>
          <a:xfrm>
            <a:off x="1037467" y="3347162"/>
            <a:ext cx="723787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早上，</a:t>
            </a:r>
            <a:r>
              <a:rPr lang="zh-TW" altLang="en-US" sz="5000" dirty="0">
                <a:ln w="0"/>
                <a:solidFill>
                  <a:srgbClr val="66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哥哥</a:t>
            </a:r>
            <a:r>
              <a:rPr lang="zh-TW" alt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清水</a:t>
            </a:r>
            <a:r>
              <a:rPr lang="zh-TW" altLang="en-US" sz="5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洗</a:t>
            </a:r>
            <a:r>
              <a:rPr lang="zh-TW" altLang="en-US" sz="5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臉</a:t>
            </a:r>
            <a:r>
              <a:rPr lang="zh-TW" altLang="en-US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50280" y="1447800"/>
            <a:ext cx="1600200" cy="11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39653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57267" y="407963"/>
            <a:ext cx="3545059" cy="984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9" name="矩形 8"/>
          <p:cNvSpPr/>
          <p:nvPr/>
        </p:nvSpPr>
        <p:spPr>
          <a:xfrm>
            <a:off x="2748424" y="378879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組詞及造句</a:t>
            </a:r>
            <a:endParaRPr lang="zh-CN" altLang="en-US" sz="5400" b="0" cap="none" spc="0" dirty="0">
              <a:ln w="0"/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7023" y="3909871"/>
            <a:ext cx="5303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00894" y="4250612"/>
            <a:ext cx="824310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時間</a:t>
            </a:r>
            <a:r>
              <a:rPr lang="en-US" altLang="zh-TW" sz="3500" dirty="0">
                <a:ln w="0"/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</a:t>
            </a:r>
            <a:r>
              <a:rPr lang="zh-TW" altLang="en-US" sz="35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晴朗</a:t>
            </a:r>
            <a:r>
              <a:rPr lang="en-US" altLang="zh-TW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人物</a:t>
            </a:r>
            <a:r>
              <a:rPr lang="zh-TW" altLang="en-US" sz="3500" dirty="0">
                <a:ln w="0"/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</a:t>
            </a:r>
            <a:r>
              <a:rPr lang="zh-TW" altLang="en-US" sz="35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事件</a:t>
            </a:r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5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CN" altLang="en-US" sz="3500" b="0" cap="none" spc="0" dirty="0">
              <a:ln w="0"/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5766" y="2503102"/>
            <a:ext cx="8254592" cy="1711121"/>
            <a:chOff x="485766" y="2503102"/>
            <a:chExt cx="8254592" cy="1711121"/>
          </a:xfrm>
        </p:grpSpPr>
        <p:sp>
          <p:nvSpPr>
            <p:cNvPr id="16" name="矩形 15"/>
            <p:cNvSpPr/>
            <p:nvPr/>
          </p:nvSpPr>
          <p:spPr>
            <a:xfrm>
              <a:off x="938222" y="3290893"/>
              <a:ext cx="780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u="sng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sz="5400" b="0" u="sng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     </a:t>
              </a:r>
              <a:endParaRPr lang="zh-CN" altLang="en-US" sz="5400" b="0" u="sng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85766" y="2503102"/>
              <a:ext cx="1082348" cy="63094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造句</a:t>
              </a:r>
              <a:endParaRPr lang="zh-CN" altLang="en-US" sz="3500" b="0" cap="none" spc="0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60984" y="3347162"/>
            <a:ext cx="8263801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2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今天</a:t>
            </a:r>
            <a:r>
              <a:rPr lang="zh-TW" altLang="en-US" sz="42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</a:t>
            </a:r>
            <a:r>
              <a:rPr lang="zh-TW" altLang="en-US" sz="42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晴朗，</a:t>
            </a:r>
            <a:r>
              <a:rPr lang="zh-TW" altLang="en-US" sz="42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2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會去</a:t>
            </a:r>
            <a:r>
              <a:rPr lang="zh-TW" altLang="en-US" sz="4200" dirty="0">
                <a:ln w="0"/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公園</a:t>
            </a:r>
            <a:r>
              <a:rPr lang="zh-TW" altLang="en-US" sz="42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玩耍</a:t>
            </a:r>
            <a:r>
              <a:rPr lang="zh-TW" altLang="en-US" sz="42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42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7782" t="53702" r="27295" b="33606"/>
          <a:stretch/>
        </p:blipFill>
        <p:spPr>
          <a:xfrm>
            <a:off x="1744393" y="1617783"/>
            <a:ext cx="6402711" cy="130829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844247" y="1952888"/>
            <a:ext cx="1280160" cy="815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7" name="矩形 16"/>
          <p:cNvSpPr/>
          <p:nvPr/>
        </p:nvSpPr>
        <p:spPr>
          <a:xfrm>
            <a:off x="6797040" y="1722120"/>
            <a:ext cx="1600200" cy="11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23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57267" y="407963"/>
            <a:ext cx="3545059" cy="984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9" name="矩形 8"/>
          <p:cNvSpPr/>
          <p:nvPr/>
        </p:nvSpPr>
        <p:spPr>
          <a:xfrm>
            <a:off x="2748424" y="378879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組詞及造句</a:t>
            </a:r>
            <a:endParaRPr lang="zh-CN" altLang="en-US" sz="5400" b="0" cap="none" spc="0" dirty="0">
              <a:ln w="0"/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7023" y="3909871"/>
            <a:ext cx="5303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3607" y="4292815"/>
            <a:ext cx="824310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時間</a:t>
            </a:r>
            <a:r>
              <a:rPr lang="en-US" altLang="zh-TW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人物</a:t>
            </a:r>
            <a:r>
              <a:rPr lang="zh-TW" altLang="en-US" sz="3500" dirty="0">
                <a:ln w="0"/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心情</a:t>
            </a:r>
            <a:r>
              <a:rPr lang="zh-TW" altLang="en-US" sz="3500" dirty="0">
                <a:ln w="0"/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形容詞</a:t>
            </a:r>
            <a:r>
              <a:rPr lang="zh-TW" altLang="en-US" sz="3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5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CN" altLang="en-US" sz="3500" b="0" cap="none" spc="0" dirty="0">
              <a:ln w="0"/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5766" y="2503102"/>
            <a:ext cx="8254592" cy="1711121"/>
            <a:chOff x="485766" y="2503102"/>
            <a:chExt cx="8254592" cy="1711121"/>
          </a:xfrm>
        </p:grpSpPr>
        <p:sp>
          <p:nvSpPr>
            <p:cNvPr id="16" name="矩形 15"/>
            <p:cNvSpPr/>
            <p:nvPr/>
          </p:nvSpPr>
          <p:spPr>
            <a:xfrm>
              <a:off x="938222" y="3290893"/>
              <a:ext cx="780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u="sng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sz="5400" b="0" u="sng" cap="none" spc="0" dirty="0">
                  <a:ln w="0"/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     </a:t>
              </a:r>
              <a:endParaRPr lang="zh-CN" altLang="en-US" sz="5400" b="0" u="sng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85766" y="2503102"/>
              <a:ext cx="1082348" cy="63094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3500" dirty="0">
                  <a:ln w="0"/>
                  <a:solidFill>
                    <a:srgbClr val="D6009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造句</a:t>
              </a:r>
              <a:endParaRPr lang="zh-CN" altLang="en-US" sz="3500" b="0" cap="none" spc="0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738204" y="3347162"/>
            <a:ext cx="6109365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2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今天</a:t>
            </a:r>
            <a:r>
              <a:rPr lang="zh-TW" altLang="en-US" sz="42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20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2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42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心情</a:t>
            </a:r>
            <a:r>
              <a:rPr lang="zh-TW" altLang="en-US" sz="42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特別好</a:t>
            </a:r>
            <a:r>
              <a:rPr lang="zh-TW" altLang="en-US" sz="42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42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7025" t="68702" r="25565" b="18990"/>
          <a:stretch/>
        </p:blipFill>
        <p:spPr>
          <a:xfrm>
            <a:off x="1744392" y="1617783"/>
            <a:ext cx="6844815" cy="126609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970856" y="1910685"/>
            <a:ext cx="1511961" cy="815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3" name="矩形 22"/>
          <p:cNvSpPr/>
          <p:nvPr/>
        </p:nvSpPr>
        <p:spPr>
          <a:xfrm>
            <a:off x="6888480" y="1767840"/>
            <a:ext cx="1752600" cy="11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0197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18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7980362" cy="6858000"/>
          </a:xfrm>
        </p:spPr>
      </p:pic>
      <p:sp>
        <p:nvSpPr>
          <p:cNvPr id="9219" name="標題 1"/>
          <p:cNvSpPr>
            <a:spLocks noGrp="1"/>
          </p:cNvSpPr>
          <p:nvPr>
            <p:ph type="title"/>
          </p:nvPr>
        </p:nvSpPr>
        <p:spPr>
          <a:xfrm>
            <a:off x="900113" y="2205038"/>
            <a:ext cx="7886700" cy="1000125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初讀課文</a:t>
            </a:r>
            <a:r>
              <a:rPr lang="en-US" altLang="zh-TW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自由朗讀</a:t>
            </a:r>
          </a:p>
        </p:txBody>
      </p:sp>
      <p:sp>
        <p:nvSpPr>
          <p:cNvPr id="9220" name="標題 1"/>
          <p:cNvSpPr txBox="1">
            <a:spLocks/>
          </p:cNvSpPr>
          <p:nvPr/>
        </p:nvSpPr>
        <p:spPr bwMode="auto">
          <a:xfrm>
            <a:off x="1476375" y="3170238"/>
            <a:ext cx="6696075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讀出聲音，注意</a:t>
            </a:r>
            <a:r>
              <a:rPr kumimoji="0"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音量</a:t>
            </a:r>
            <a:endParaRPr kumimoji="0" lang="en-US" altLang="zh-TW" sz="4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kumimoji="0"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指着課文中的句子</a:t>
            </a:r>
            <a:endParaRPr kumimoji="0" lang="en-US" altLang="zh-TW" sz="44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不漏字、不多字</a:t>
            </a:r>
            <a:endParaRPr kumimoji="0" lang="en-US" altLang="zh-TW" sz="44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kumimoji="0"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</a:t>
            </a:r>
            <a:r>
              <a:rPr kumimoji="0"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出不會讀的字</a:t>
            </a:r>
            <a:endParaRPr kumimoji="0" lang="en-US" altLang="zh-TW" sz="4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3721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04715" y="245659"/>
          <a:ext cx="8748215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9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9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95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晴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睛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靜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請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猜</a:t>
                      </a:r>
                      <a:endParaRPr lang="zh-MO" altLang="en-US" sz="8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23557" y="1665027"/>
            <a:ext cx="8629374" cy="5036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34572" y="1687175"/>
            <a:ext cx="8295529" cy="1410867"/>
            <a:chOff x="534572" y="1687175"/>
            <a:chExt cx="8295529" cy="1410867"/>
          </a:xfrm>
        </p:grpSpPr>
        <p:sp>
          <p:nvSpPr>
            <p:cNvPr id="10" name="矩形 9"/>
            <p:cNvSpPr/>
            <p:nvPr/>
          </p:nvSpPr>
          <p:spPr>
            <a:xfrm>
              <a:off x="534572" y="1801505"/>
              <a:ext cx="8295529" cy="12965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70081" y="1687175"/>
              <a:ext cx="7956024" cy="7036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3000" b="0" cap="none" spc="0" dirty="0">
                  <a:ln w="0"/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小朋友，你把</a:t>
              </a:r>
              <a:r>
                <a:rPr lang="zh-TW" altLang="en-US" sz="3000" dirty="0">
                  <a:ln w="0"/>
                  <a:latin typeface="標楷體" panose="03000509000000000000" pitchFamily="65" charset="-120"/>
                  <a:ea typeface="標楷體" panose="03000509000000000000" pitchFamily="65" charset="-120"/>
                </a:rPr>
                <a:t>以上的字都記牢了嗎</a:t>
              </a:r>
              <a:r>
                <a:rPr lang="en-US" altLang="zh-TW" sz="3000" dirty="0">
                  <a:ln w="0"/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r>
                <a:rPr lang="zh-TW" altLang="en-US" sz="3000" dirty="0">
                  <a:ln w="0"/>
                  <a:latin typeface="標楷體" panose="03000509000000000000" pitchFamily="65" charset="-120"/>
                  <a:ea typeface="標楷體" panose="03000509000000000000" pitchFamily="65" charset="-120"/>
                </a:rPr>
                <a:t>會讀嗎</a:t>
              </a:r>
              <a:r>
                <a:rPr lang="en-US" altLang="zh-TW" sz="3000" dirty="0">
                  <a:ln w="0"/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97" y="4311013"/>
            <a:ext cx="1296954" cy="1296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14" y="4538416"/>
            <a:ext cx="2128935" cy="21289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15" y="3009033"/>
            <a:ext cx="1520890" cy="15208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2" y="5661509"/>
            <a:ext cx="1344171" cy="100584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4149" y="2292085"/>
            <a:ext cx="7378943" cy="703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0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你是用甚麼魔法去</a:t>
            </a:r>
            <a:r>
              <a:rPr lang="zh-TW" altLang="en-US" sz="3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認</a:t>
            </a:r>
            <a:r>
              <a:rPr lang="zh-TW" altLang="en-US" sz="30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讀和記牢新的字呢</a:t>
            </a:r>
            <a:r>
              <a:rPr lang="en-US" altLang="zh-TW" sz="3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CN" altLang="en-US" sz="30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1428" y="3241161"/>
            <a:ext cx="5843102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38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我們可以運用常見的 </a:t>
            </a:r>
            <a:endParaRPr lang="en-US" altLang="zh-TW" sz="3800" dirty="0">
              <a:ln w="0"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8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8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帶動識字，可以同時認識很多字，而且這些字的字音大多</a:t>
            </a:r>
            <a:r>
              <a:rPr lang="zh-TW" altLang="en-US" sz="38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8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，可以幫助我們</a:t>
            </a:r>
            <a:r>
              <a:rPr lang="zh-TW" altLang="en-US" sz="38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8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字的讀音。</a:t>
            </a:r>
            <a:r>
              <a:rPr lang="zh-TW" altLang="en-US" sz="38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zh-CN" altLang="en-US" sz="3800" b="0" u="sng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6730" y="3755126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部件</a:t>
            </a:r>
            <a:endParaRPr lang="zh-CN" altLang="en-US" sz="40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57924" y="4864129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相近</a:t>
            </a:r>
            <a:endParaRPr lang="zh-CN" altLang="en-US" sz="40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98976" y="5508898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猜測</a:t>
            </a:r>
            <a:endParaRPr lang="zh-CN" altLang="en-US" sz="40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2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6" y="764589"/>
            <a:ext cx="8427351" cy="56739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7127" y="313469"/>
            <a:ext cx="9071714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300" dirty="0">
                <a:ln w="0"/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搜集書籍，</a:t>
            </a:r>
            <a:r>
              <a:rPr lang="zh-TW" altLang="en-US" sz="33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寫出</a:t>
            </a:r>
            <a:r>
              <a:rPr lang="zh-TW" altLang="en-US" sz="3300" b="0" cap="none" spc="0" dirty="0">
                <a:ln w="0"/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3300" b="0" cap="none" spc="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讀出</a:t>
            </a:r>
            <a:r>
              <a:rPr lang="zh-TW" altLang="en-US" sz="3300" b="0" cap="none" spc="0" dirty="0">
                <a:ln w="0"/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更多帶「青」部件的字。</a:t>
            </a:r>
            <a:endParaRPr lang="zh-CN" altLang="en-US" sz="3300" b="0" cap="none" spc="0" dirty="0">
              <a:ln w="0"/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C5EA26-86B6-4ABB-BB60-ABB9059FBD09}"/>
              </a:ext>
            </a:extLst>
          </p:cNvPr>
          <p:cNvSpPr/>
          <p:nvPr/>
        </p:nvSpPr>
        <p:spPr>
          <a:xfrm>
            <a:off x="1296543" y="2844787"/>
            <a:ext cx="7455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倩、</a:t>
            </a:r>
            <a:r>
              <a:rPr lang="zh-TW" altLang="en-US" sz="54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蜻</a:t>
            </a:r>
            <a:r>
              <a:rPr lang="zh-CN" altLang="en-US" sz="54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5400" dirty="0">
                <a:ln w="0"/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靖</a:t>
            </a:r>
            <a:r>
              <a:rPr lang="zh-CN" altLang="en-US" sz="54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5400" dirty="0">
                <a:ln w="0"/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靛</a:t>
            </a:r>
            <a:r>
              <a:rPr lang="en-US" altLang="zh-TW" sz="5400" dirty="0">
                <a:ln w="0"/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  <a:r>
              <a:rPr lang="zh-TW" altLang="en-US" sz="5400" dirty="0">
                <a:ln w="0"/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CN" altLang="en-US" sz="5400" b="0" cap="none" spc="0" dirty="0">
              <a:ln w="0"/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544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487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8952" t="14879" r="43286" b="25792"/>
          <a:stretch/>
        </p:blipFill>
        <p:spPr>
          <a:xfrm>
            <a:off x="1581337" y="1487607"/>
            <a:ext cx="6079691" cy="53703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9309" y="-140310"/>
            <a:ext cx="659667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MO" altLang="en-US" sz="10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0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馬字歌</a:t>
            </a:r>
            <a:r>
              <a:rPr lang="zh-MO" altLang="en-US" sz="10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253759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8617" r="40636" b="33232"/>
          <a:stretch>
            <a:fillRect/>
          </a:stretch>
        </p:blipFill>
        <p:spPr bwMode="auto">
          <a:xfrm>
            <a:off x="209861" y="0"/>
            <a:ext cx="8709285" cy="68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1274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-205049"/>
            <a:ext cx="921145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圈出並說一說「我」愛畫甚麼？</a:t>
            </a:r>
            <a:endParaRPr lang="zh-HK" altLang="en-US" sz="4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5"/>
          <p:cNvSpPr/>
          <p:nvPr/>
        </p:nvSpPr>
        <p:spPr>
          <a:xfrm>
            <a:off x="5508104" y="2208634"/>
            <a:ext cx="1132539" cy="669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5510603" y="3815080"/>
            <a:ext cx="1132539" cy="669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7" name="橢圓 5"/>
          <p:cNvSpPr/>
          <p:nvPr/>
        </p:nvSpPr>
        <p:spPr>
          <a:xfrm>
            <a:off x="5513102" y="5391545"/>
            <a:ext cx="1132539" cy="669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6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9006" y="2832423"/>
            <a:ext cx="51860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0" cap="none" spc="0" dirty="0">
                <a:ln w="0"/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螞蟻     媽媽</a:t>
            </a:r>
            <a:endParaRPr lang="zh-CN" altLang="en-US" sz="60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39253"/>
            <a:ext cx="9144000" cy="1274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5" name="矩形 4"/>
          <p:cNvSpPr/>
          <p:nvPr/>
        </p:nvSpPr>
        <p:spPr>
          <a:xfrm>
            <a:off x="238998" y="1400545"/>
            <a:ext cx="89050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觀察以下的字詞，有甚麼相同的地方？</a:t>
            </a:r>
            <a:endParaRPr lang="zh-HK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9"/>
          <p:cNvSpPr/>
          <p:nvPr/>
        </p:nvSpPr>
        <p:spPr>
          <a:xfrm>
            <a:off x="2335289" y="2928024"/>
            <a:ext cx="542977" cy="8244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8" name="橢圓 9"/>
          <p:cNvSpPr/>
          <p:nvPr/>
        </p:nvSpPr>
        <p:spPr>
          <a:xfrm>
            <a:off x="5797585" y="2964808"/>
            <a:ext cx="430905" cy="8669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9" name="橢圓 9"/>
          <p:cNvSpPr/>
          <p:nvPr/>
        </p:nvSpPr>
        <p:spPr>
          <a:xfrm>
            <a:off x="6592064" y="2979799"/>
            <a:ext cx="430905" cy="8669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1755350" y="4428158"/>
            <a:ext cx="6340197" cy="1015663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帶「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</a:t>
            </a:r>
            <a:r>
              <a:rPr lang="zh-TW" altLang="en-US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」部件的字</a:t>
            </a:r>
          </a:p>
        </p:txBody>
      </p:sp>
    </p:spTree>
    <p:extLst>
      <p:ext uri="{BB962C8B-B14F-4D97-AF65-F5344CB8AC3E}">
        <p14:creationId xmlns:p14="http://schemas.microsoft.com/office/powerpoint/2010/main" val="31641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517" cy="6858000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756716"/>
              </p:ext>
            </p:extLst>
          </p:nvPr>
        </p:nvGraphicFramePr>
        <p:xfrm>
          <a:off x="1134254" y="2056567"/>
          <a:ext cx="7065366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部件</a:t>
                      </a:r>
                      <a:endParaRPr lang="zh-MO" altLang="en-US" sz="3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部首</a:t>
                      </a:r>
                      <a:endParaRPr lang="zh-MO" altLang="en-US" sz="3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部件由筆畫組成，再組合成文字。例如 「思」字由「田」、「心」兩個部件組成。</a:t>
                      </a:r>
                      <a:endParaRPr lang="zh-MO" altLang="en-US" sz="2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根據字形結構的不同，將文字分門別類，在同一類字中，把筆形最簡單的字作為起頭，習慣上稱為「部首」。</a:t>
                      </a:r>
                      <a:endParaRPr lang="en-US" altLang="zh-TW" sz="2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例如：「吃」、「唱」等</a:t>
                      </a:r>
                      <a:endParaRPr lang="en-US" altLang="zh-TW" sz="2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</a:t>
                      </a:r>
                      <a:r>
                        <a:rPr lang="zh-TW" altLang="en-US" sz="2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歸於「口」部。</a:t>
                      </a:r>
                      <a:endParaRPr lang="zh-MO" altLang="en-US" sz="2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062687" y="868712"/>
            <a:ext cx="537839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500" b="0" cap="none" spc="0" dirty="0">
                <a:ln w="0"/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齊來區分部件與部首</a:t>
            </a:r>
            <a:endParaRPr lang="zh-CN" altLang="en-US" sz="4500" b="0" cap="none" spc="0" dirty="0">
              <a:ln w="0"/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6098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21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6903" y="1022202"/>
            <a:ext cx="5508887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請大家先從課文裏</a:t>
            </a: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</a:t>
            </a:r>
            <a:r>
              <a:rPr lang="zh-TW" altLang="en-US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出帶「</a:t>
            </a: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</a:t>
            </a:r>
            <a:r>
              <a:rPr lang="zh-TW" altLang="en-US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」部件的字，然後寫在馬車上。</a:t>
            </a:r>
            <a:endParaRPr lang="zh-MO" altLang="en-US" sz="45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04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17513" r="15300" b="11610"/>
          <a:stretch>
            <a:fillRect/>
          </a:stretch>
        </p:blipFill>
        <p:spPr bwMode="auto">
          <a:xfrm>
            <a:off x="383811" y="0"/>
            <a:ext cx="8459788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3999251" y="2535420"/>
            <a:ext cx="647700" cy="576263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410825" y="3302418"/>
            <a:ext cx="647700" cy="576263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4931140" y="4066915"/>
            <a:ext cx="647700" cy="576263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5395835" y="4816424"/>
            <a:ext cx="1124886" cy="576263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974268" y="5553441"/>
            <a:ext cx="1122388" cy="576263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480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10" descr="horse ca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3" y="2613536"/>
            <a:ext cx="78247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687298" y="3923223"/>
            <a:ext cx="9890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螞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487523" y="3959198"/>
            <a:ext cx="9890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479460" y="4643948"/>
            <a:ext cx="989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611824" y="1188095"/>
            <a:ext cx="649917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觀察及朗讀這些字，看看你有甚麼發現</a:t>
            </a:r>
            <a:r>
              <a:rPr lang="zh-TW" altLang="en-US" sz="3600" dirty="0">
                <a:ea typeface="SimHei" panose="02010609060101010101" pitchFamily="49" charset="-122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6413312" y="580596"/>
            <a:ext cx="133882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en-US" altLang="zh-TW" sz="3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P.71</a:t>
            </a:r>
            <a:endParaRPr lang="zh-CN" altLang="en-US" sz="3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2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5" y="3765578"/>
            <a:ext cx="2417737" cy="1813303"/>
          </a:xfrm>
          <a:prstGeom prst="rect">
            <a:avLst/>
          </a:prstGeom>
        </p:spPr>
      </p:pic>
      <p:sp>
        <p:nvSpPr>
          <p:cNvPr id="4" name="矩形 7"/>
          <p:cNvSpPr>
            <a:spLocks noChangeArrowheads="1"/>
          </p:cNvSpPr>
          <p:nvPr/>
        </p:nvSpPr>
        <p:spPr bwMode="auto">
          <a:xfrm>
            <a:off x="4577993" y="3897821"/>
            <a:ext cx="1152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>
                <a:latin typeface="標楷體" panose="03000509000000000000" pitchFamily="65" charset="-120"/>
                <a:ea typeface="標楷體" panose="03000509000000000000" pitchFamily="65" charset="-120"/>
              </a:rPr>
              <a:t>螞</a:t>
            </a: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6019443" y="3897821"/>
            <a:ext cx="1152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</a:p>
        </p:txBody>
      </p:sp>
      <p:sp>
        <p:nvSpPr>
          <p:cNvPr id="6" name="矩形 9"/>
          <p:cNvSpPr>
            <a:spLocks noChangeArrowheads="1"/>
          </p:cNvSpPr>
          <p:nvPr/>
        </p:nvSpPr>
        <p:spPr bwMode="auto">
          <a:xfrm>
            <a:off x="3066693" y="3897821"/>
            <a:ext cx="1152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138131" y="4040695"/>
            <a:ext cx="504825" cy="111846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082818" y="4040695"/>
            <a:ext cx="576263" cy="1118461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522681" y="4040695"/>
            <a:ext cx="576262" cy="1118461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1913" y="1198495"/>
            <a:ext cx="766746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我發現這些帶「馬」部件的字，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有的「馬」寫在</a:t>
            </a:r>
            <a:r>
              <a:rPr lang="zh-TW" altLang="en-US" sz="35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en-US" altLang="zh-TW" sz="35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5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面，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有的寫在</a:t>
            </a:r>
            <a:r>
              <a:rPr lang="zh-TW" altLang="en-US" sz="35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　   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面。</a:t>
            </a:r>
            <a:endParaRPr lang="zh-TW" altLang="en-US" sz="35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325106" y="2012794"/>
            <a:ext cx="7617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5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941195" y="2790251"/>
            <a:ext cx="7617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60BF8F-56FB-462C-8667-1107FA9BEB38}"/>
              </a:ext>
            </a:extLst>
          </p:cNvPr>
          <p:cNvSpPr/>
          <p:nvPr/>
        </p:nvSpPr>
        <p:spPr>
          <a:xfrm>
            <a:off x="8182466" y="87717"/>
            <a:ext cx="956771" cy="4873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P.71</a:t>
            </a:r>
            <a:endParaRPr lang="zh-CN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45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8" y="0"/>
            <a:ext cx="8967562" cy="6858000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48057"/>
              </p:ext>
            </p:extLst>
          </p:nvPr>
        </p:nvGraphicFramePr>
        <p:xfrm>
          <a:off x="296456" y="1533744"/>
          <a:ext cx="8639033" cy="4394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8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青蛙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呱呱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忽然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瞪</a:t>
                      </a: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登</a:t>
                      </a: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HK" altLang="en-US" sz="45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8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發生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事情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畫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騎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296836"/>
                  </a:ext>
                </a:extLst>
              </a:tr>
              <a:tr h="8788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螞蟻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忙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搬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她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301377"/>
                  </a:ext>
                </a:extLst>
              </a:tr>
              <a:tr h="8788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河水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晴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天氣</a:t>
                      </a:r>
                      <a:endParaRPr lang="zh-HK" altLang="en-US" sz="4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737127"/>
                  </a:ext>
                </a:extLst>
              </a:tr>
              <a:tr h="8788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心情</a:t>
                      </a:r>
                      <a:endParaRPr lang="zh-HK" altLang="en-US" sz="4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停</a:t>
                      </a:r>
                      <a:endParaRPr lang="zh-HK" altLang="en-US" sz="4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眼睛</a:t>
                      </a:r>
                      <a:endParaRPr lang="zh-HK" altLang="en-US" sz="4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猜</a:t>
                      </a:r>
                      <a:endParaRPr lang="zh-HK" altLang="en-US" sz="4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2106587" y="527340"/>
            <a:ext cx="5373439" cy="872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認讀生字</a:t>
            </a:r>
            <a:endParaRPr lang="zh-HK" altLang="en-US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3796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矩形 7"/>
          <p:cNvSpPr>
            <a:spLocks noChangeArrowheads="1"/>
          </p:cNvSpPr>
          <p:nvPr/>
        </p:nvSpPr>
        <p:spPr bwMode="auto">
          <a:xfrm>
            <a:off x="4982727" y="4107684"/>
            <a:ext cx="1152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螞</a:t>
            </a: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6424177" y="4107684"/>
            <a:ext cx="1152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</a:p>
        </p:txBody>
      </p:sp>
      <p:sp>
        <p:nvSpPr>
          <p:cNvPr id="6" name="矩形 9"/>
          <p:cNvSpPr>
            <a:spLocks noChangeArrowheads="1"/>
          </p:cNvSpPr>
          <p:nvPr/>
        </p:nvSpPr>
        <p:spPr bwMode="auto">
          <a:xfrm>
            <a:off x="3471427" y="4107684"/>
            <a:ext cx="1152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sz="8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</a:p>
        </p:txBody>
      </p:sp>
      <p:pic>
        <p:nvPicPr>
          <p:cNvPr id="14" name="圖片 9" descr="boy 44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35" y="4027457"/>
            <a:ext cx="1813105" cy="168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04091" y="1033603"/>
            <a:ext cx="762531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我發現「</a:t>
            </a:r>
            <a:r>
              <a:rPr lang="zh-TW" altLang="en-US" sz="40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」字和「</a:t>
            </a:r>
            <a:r>
              <a:rPr lang="zh-TW" altLang="en-US" sz="40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」字的</a:t>
            </a:r>
            <a:r>
              <a:rPr lang="zh-TW" altLang="en-US" sz="400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發音相同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，而「</a:t>
            </a:r>
            <a:r>
              <a:rPr lang="zh-TW" altLang="en-US" sz="4000" u="sng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40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」跟其他帶「馬」部件的字分別較大。</a:t>
            </a:r>
            <a:endParaRPr lang="zh-CN" altLang="en-US" sz="40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906973" y="1122024"/>
            <a:ext cx="7617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螞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427819" y="1124522"/>
            <a:ext cx="7617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</a:p>
        </p:txBody>
      </p:sp>
      <p:sp>
        <p:nvSpPr>
          <p:cNvPr id="19" name="矩形 18"/>
          <p:cNvSpPr/>
          <p:nvPr/>
        </p:nvSpPr>
        <p:spPr>
          <a:xfrm>
            <a:off x="3981263" y="2045121"/>
            <a:ext cx="7617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4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01BAA24-5F89-448A-8FA6-E34099A5BF5C}"/>
              </a:ext>
            </a:extLst>
          </p:cNvPr>
          <p:cNvSpPr/>
          <p:nvPr/>
        </p:nvSpPr>
        <p:spPr>
          <a:xfrm>
            <a:off x="8182466" y="87717"/>
            <a:ext cx="956771" cy="4873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P.71</a:t>
            </a:r>
            <a:endParaRPr lang="zh-CN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685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451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8195" y="1153049"/>
            <a:ext cx="8113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你們還認識哪些帶「馬」部件的字？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把它們寫下來。</a:t>
            </a:r>
            <a:endParaRPr lang="zh-MO" altLang="en-US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22" descr="dog bann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9" y="2316755"/>
            <a:ext cx="767873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227326" y="2819992"/>
            <a:ext cx="4824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碼、嗎、馮、瑪、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27326" y="5218705"/>
            <a:ext cx="48244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篤、駕、驚 </a:t>
            </a:r>
            <a:r>
              <a:rPr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227326" y="3612155"/>
            <a:ext cx="48244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駛、驗、騙、驕、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227326" y="4404317"/>
            <a:ext cx="4824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駱、駝、駒、罵、</a:t>
            </a:r>
          </a:p>
        </p:txBody>
      </p:sp>
    </p:spTree>
    <p:extLst>
      <p:ext uri="{BB962C8B-B14F-4D97-AF65-F5344CB8AC3E}">
        <p14:creationId xmlns:p14="http://schemas.microsoft.com/office/powerpoint/2010/main" val="11732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4606" y="1096137"/>
            <a:ext cx="85008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在□裏填上帶「馬」部件的字，然後讀一讀句子。</a:t>
            </a:r>
            <a:endParaRPr lang="zh-MO" altLang="en-US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05386" y="0"/>
            <a:ext cx="24929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0" cap="none" spc="0" dirty="0">
                <a:ln w="0"/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小練習</a:t>
            </a:r>
            <a:endParaRPr lang="zh-MO" altLang="en-US" sz="6000" b="0" cap="none" spc="0" dirty="0">
              <a:ln w="0"/>
              <a:solidFill>
                <a:srgbClr val="00B050"/>
              </a:solidFill>
            </a:endParaRPr>
          </a:p>
        </p:txBody>
      </p:sp>
      <p:grpSp>
        <p:nvGrpSpPr>
          <p:cNvPr id="5" name="群組 25"/>
          <p:cNvGrpSpPr>
            <a:grpSpLocks/>
          </p:cNvGrpSpPr>
          <p:nvPr/>
        </p:nvGrpSpPr>
        <p:grpSpPr bwMode="auto">
          <a:xfrm>
            <a:off x="134911" y="5020069"/>
            <a:ext cx="5418471" cy="1015663"/>
            <a:chOff x="899592" y="1556792"/>
            <a:chExt cx="5418893" cy="1015905"/>
          </a:xfrm>
        </p:grpSpPr>
        <p:sp>
          <p:nvSpPr>
            <p:cNvPr id="6" name="矩形 5"/>
            <p:cNvSpPr/>
            <p:nvPr/>
          </p:nvSpPr>
          <p:spPr>
            <a:xfrm>
              <a:off x="899592" y="1556792"/>
              <a:ext cx="5418893" cy="1015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50000"/>
                </a:lnSpc>
                <a:defRPr/>
              </a:pPr>
              <a:r>
                <a:rPr lang="en-US" altLang="zh-TW" sz="3600" dirty="0">
                  <a:latin typeface="+mn-lt"/>
                  <a:ea typeface="標楷體" pitchFamily="65" charset="-120"/>
                </a:rPr>
                <a:t>(5)</a:t>
              </a:r>
              <a:r>
                <a:rPr lang="zh-TW" altLang="en-US" sz="3600" dirty="0">
                  <a:latin typeface="+mn-lt"/>
                  <a:ea typeface="標楷體" pitchFamily="65" charset="-120"/>
                </a:rPr>
                <a:t> </a:t>
              </a:r>
              <a:r>
                <a:rPr lang="zh-TW" altLang="en-US" sz="4000" dirty="0">
                  <a:latin typeface="標楷體" pitchFamily="65" charset="-120"/>
                  <a:ea typeface="標楷體" pitchFamily="65" charset="-120"/>
                </a:rPr>
                <a:t>我有一個好      。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4300308" y="1851434"/>
              <a:ext cx="576308" cy="576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019502" y="1851434"/>
              <a:ext cx="576307" cy="576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477327" y="5211635"/>
            <a:ext cx="698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220277" y="5211635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</a:p>
        </p:txBody>
      </p:sp>
      <p:grpSp>
        <p:nvGrpSpPr>
          <p:cNvPr id="12" name="群組 26"/>
          <p:cNvGrpSpPr>
            <a:grpSpLocks/>
          </p:cNvGrpSpPr>
          <p:nvPr/>
        </p:nvGrpSpPr>
        <p:grpSpPr bwMode="auto">
          <a:xfrm>
            <a:off x="119920" y="2562694"/>
            <a:ext cx="6703207" cy="1015663"/>
            <a:chOff x="2051719" y="4077071"/>
            <a:chExt cx="6459077" cy="1015174"/>
          </a:xfrm>
        </p:grpSpPr>
        <p:sp>
          <p:nvSpPr>
            <p:cNvPr id="13" name="矩形 15"/>
            <p:cNvSpPr>
              <a:spLocks noChangeArrowheads="1"/>
            </p:cNvSpPr>
            <p:nvPr/>
          </p:nvSpPr>
          <p:spPr bwMode="auto">
            <a:xfrm>
              <a:off x="2051719" y="4077071"/>
              <a:ext cx="6459077" cy="1015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3600" b="1" dirty="0">
                  <a:latin typeface="+mj-lt"/>
                  <a:ea typeface="標楷體" panose="03000509000000000000" pitchFamily="65" charset="-120"/>
                </a:rPr>
                <a:t>(2)</a:t>
              </a:r>
              <a:r>
                <a:rPr lang="zh-TW" altLang="en-US" sz="3600" dirty="0">
                  <a:ea typeface="標楷體" panose="03000509000000000000" pitchFamily="65" charset="-120"/>
                </a:rPr>
                <a:t> </a:t>
              </a:r>
              <a:r>
                <a:rPr lang="zh-TW" altLang="en-US" sz="4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這個小洞是   蟻的家。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5369606" y="4342942"/>
              <a:ext cx="576063" cy="57598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523888" y="2753557"/>
            <a:ext cx="71523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螞</a:t>
            </a:r>
          </a:p>
        </p:txBody>
      </p:sp>
      <p:grpSp>
        <p:nvGrpSpPr>
          <p:cNvPr id="16" name="群組 24"/>
          <p:cNvGrpSpPr>
            <a:grpSpLocks/>
          </p:cNvGrpSpPr>
          <p:nvPr/>
        </p:nvGrpSpPr>
        <p:grpSpPr bwMode="auto">
          <a:xfrm>
            <a:off x="119921" y="3326178"/>
            <a:ext cx="6025342" cy="1015663"/>
            <a:chOff x="899592" y="1556792"/>
            <a:chExt cx="6025564" cy="1016006"/>
          </a:xfrm>
        </p:grpSpPr>
        <p:sp>
          <p:nvSpPr>
            <p:cNvPr id="17" name="矩形 16"/>
            <p:cNvSpPr/>
            <p:nvPr/>
          </p:nvSpPr>
          <p:spPr>
            <a:xfrm>
              <a:off x="899592" y="1556792"/>
              <a:ext cx="6025564" cy="1016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  <a:defRPr/>
              </a:pPr>
              <a:r>
                <a:rPr lang="en-US" altLang="zh-TW" sz="3600" dirty="0">
                  <a:latin typeface="+mn-lt"/>
                  <a:ea typeface="標楷體" pitchFamily="65" charset="-120"/>
                </a:rPr>
                <a:t>(3)</a:t>
              </a:r>
              <a:r>
                <a:rPr lang="zh-TW" altLang="en-US" sz="3600" dirty="0">
                  <a:latin typeface="+mn-lt"/>
                  <a:ea typeface="標楷體" pitchFamily="65" charset="-120"/>
                </a:rPr>
                <a:t> </a:t>
              </a:r>
              <a:r>
                <a:rPr lang="zh-TW" altLang="en-US" sz="4000" dirty="0">
                  <a:latin typeface="標楷體" pitchFamily="65" charset="-120"/>
                  <a:ea typeface="標楷體" pitchFamily="65" charset="-120"/>
                </a:rPr>
                <a:t>弟弟喜歡 </a:t>
              </a:r>
              <a:r>
                <a:rPr lang="en-US" altLang="zh-TW" sz="4000" dirty="0">
                  <a:latin typeface="標楷體" pitchFamily="65" charset="-120"/>
                  <a:ea typeface="標楷體" pitchFamily="65" charset="-120"/>
                </a:rPr>
                <a:t>  </a:t>
              </a:r>
              <a:r>
                <a:rPr lang="zh-TW" altLang="en-US" sz="4000" dirty="0">
                  <a:latin typeface="標楷體" pitchFamily="65" charset="-120"/>
                  <a:ea typeface="標楷體" pitchFamily="65" charset="-120"/>
                </a:rPr>
                <a:t>木馬。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745511" y="1851464"/>
              <a:ext cx="576284" cy="5764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2922691" y="3517745"/>
            <a:ext cx="698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</a:p>
        </p:txBody>
      </p:sp>
      <p:grpSp>
        <p:nvGrpSpPr>
          <p:cNvPr id="21" name="群組 28"/>
          <p:cNvGrpSpPr>
            <a:grpSpLocks/>
          </p:cNvGrpSpPr>
          <p:nvPr/>
        </p:nvGrpSpPr>
        <p:grpSpPr bwMode="auto">
          <a:xfrm>
            <a:off x="119921" y="4121670"/>
            <a:ext cx="5429041" cy="1015663"/>
            <a:chOff x="2051719" y="4077072"/>
            <a:chExt cx="5428965" cy="1015175"/>
          </a:xfrm>
        </p:grpSpPr>
        <p:sp>
          <p:nvSpPr>
            <p:cNvPr id="22" name="矩形 29"/>
            <p:cNvSpPr>
              <a:spLocks noChangeArrowheads="1"/>
            </p:cNvSpPr>
            <p:nvPr/>
          </p:nvSpPr>
          <p:spPr bwMode="auto">
            <a:xfrm>
              <a:off x="2051719" y="4077072"/>
              <a:ext cx="5428965" cy="101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3600" b="1" dirty="0">
                  <a:latin typeface="+mj-lt"/>
                  <a:ea typeface="標楷體" panose="03000509000000000000" pitchFamily="65" charset="-120"/>
                </a:rPr>
                <a:t>(4)</a:t>
              </a:r>
              <a:r>
                <a:rPr lang="zh-TW" altLang="en-US" sz="3600" b="1" dirty="0">
                  <a:latin typeface="+mj-lt"/>
                  <a:ea typeface="標楷體" panose="03000509000000000000" pitchFamily="65" charset="-120"/>
                </a:rPr>
                <a:t> </a:t>
              </a:r>
              <a:r>
                <a:rPr lang="zh-TW" altLang="en-US" sz="4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這是你畫的圖畫   ？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6466210" y="4341537"/>
              <a:ext cx="576255" cy="577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4478026" y="4299836"/>
            <a:ext cx="651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</a:p>
        </p:txBody>
      </p:sp>
      <p:grpSp>
        <p:nvGrpSpPr>
          <p:cNvPr id="25" name="群組 29"/>
          <p:cNvGrpSpPr>
            <a:grpSpLocks/>
          </p:cNvGrpSpPr>
          <p:nvPr/>
        </p:nvGrpSpPr>
        <p:grpSpPr bwMode="auto">
          <a:xfrm>
            <a:off x="164891" y="1724157"/>
            <a:ext cx="8751627" cy="907493"/>
            <a:chOff x="899591" y="1556792"/>
            <a:chExt cx="8749771" cy="907056"/>
          </a:xfrm>
          <a:solidFill>
            <a:schemeClr val="bg1"/>
          </a:solidFill>
        </p:grpSpPr>
        <p:sp>
          <p:nvSpPr>
            <p:cNvPr id="26" name="矩形 25"/>
            <p:cNvSpPr/>
            <p:nvPr/>
          </p:nvSpPr>
          <p:spPr>
            <a:xfrm>
              <a:off x="899591" y="1556792"/>
              <a:ext cx="8749771" cy="907056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  <a:defRPr/>
              </a:pPr>
              <a:r>
                <a:rPr lang="en-US" altLang="zh-TW" sz="3600" dirty="0">
                  <a:latin typeface="+mn-lt"/>
                  <a:ea typeface="標楷體" pitchFamily="65" charset="-120"/>
                </a:rPr>
                <a:t>(1)</a:t>
              </a:r>
              <a:r>
                <a:rPr lang="zh-TW" altLang="en-US" sz="3600" dirty="0">
                  <a:latin typeface="+mn-lt"/>
                  <a:ea typeface="標楷體" pitchFamily="65" charset="-120"/>
                </a:rPr>
                <a:t> </a:t>
              </a:r>
              <a:r>
                <a:rPr lang="zh-TW" altLang="en-US" sz="4000" dirty="0">
                  <a:latin typeface="標楷體" pitchFamily="65" charset="-120"/>
                  <a:ea typeface="標楷體" pitchFamily="65" charset="-120"/>
                </a:rPr>
                <a:t>我到達   頭的時候，船已經開走了。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3275575" y="1845578"/>
              <a:ext cx="576141" cy="575985"/>
            </a:xfrm>
            <a:prstGeom prst="rect">
              <a:avLst/>
            </a:prstGeom>
            <a:grpFill/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150000"/>
                </a:lnSpc>
                <a:defRPr/>
              </a:pPr>
              <a:endParaRPr lang="zh-TW" altLang="en-US"/>
            </a:p>
          </p:txBody>
        </p:sp>
      </p:grp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2492168" y="1925065"/>
            <a:ext cx="696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碼</a:t>
            </a:r>
          </a:p>
        </p:txBody>
      </p:sp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525E7C20-12AE-4CE0-BE05-7CF79C86ACCD}"/>
              </a:ext>
            </a:extLst>
          </p:cNvPr>
          <p:cNvSpPr/>
          <p:nvPr/>
        </p:nvSpPr>
        <p:spPr>
          <a:xfrm>
            <a:off x="6824052" y="2812270"/>
            <a:ext cx="1638075" cy="1968257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碼 媽 騎 螞 嗎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62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9" grpId="0"/>
      <p:bldP spid="24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446933" y="363636"/>
            <a:ext cx="6857619" cy="18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挑戰站：請觀察圖片，運用帶「馬」部件的字組詞。</a:t>
            </a:r>
          </a:p>
        </p:txBody>
      </p:sp>
      <p:pic>
        <p:nvPicPr>
          <p:cNvPr id="10" name="圖片 43" descr="driv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79" y="2389760"/>
            <a:ext cx="27352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377419" y="5226102"/>
            <a:ext cx="2441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8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駕駛</a:t>
            </a:r>
          </a:p>
        </p:txBody>
      </p:sp>
      <p:sp>
        <p:nvSpPr>
          <p:cNvPr id="12" name="矩形 11"/>
          <p:cNvSpPr/>
          <p:nvPr/>
        </p:nvSpPr>
        <p:spPr>
          <a:xfrm>
            <a:off x="3593319" y="5802365"/>
            <a:ext cx="936625" cy="7921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601382" y="5513440"/>
            <a:ext cx="576262" cy="10810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071016" y="3267856"/>
            <a:ext cx="2863121" cy="1259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5" name="矩形 14"/>
          <p:cNvSpPr/>
          <p:nvPr/>
        </p:nvSpPr>
        <p:spPr>
          <a:xfrm>
            <a:off x="6188625" y="3274315"/>
            <a:ext cx="26405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這位司機正在做甚麼？</a:t>
            </a:r>
          </a:p>
        </p:txBody>
      </p:sp>
    </p:spTree>
    <p:extLst>
      <p:ext uri="{BB962C8B-B14F-4D97-AF65-F5344CB8AC3E}">
        <p14:creationId xmlns:p14="http://schemas.microsoft.com/office/powerpoint/2010/main" val="17023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 animBg="1"/>
      <p:bldP spid="1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446933" y="363636"/>
            <a:ext cx="6857619" cy="18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挑戰站：請觀察圖片，運用帶「馬」部件的字組詞。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071016" y="2488369"/>
            <a:ext cx="2771673" cy="2868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5" name="矩形 14"/>
          <p:cNvSpPr/>
          <p:nvPr/>
        </p:nvSpPr>
        <p:spPr>
          <a:xfrm>
            <a:off x="6188625" y="2494829"/>
            <a:ext cx="26405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爸爸忽然送你一件新奇的玩具，你的心情是怎樣的？</a:t>
            </a:r>
          </a:p>
        </p:txBody>
      </p:sp>
      <p:pic>
        <p:nvPicPr>
          <p:cNvPr id="9" name="圖片 39" descr="驚喜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75" y="2459272"/>
            <a:ext cx="30956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991189" y="5151152"/>
            <a:ext cx="2441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8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驚喜</a:t>
            </a:r>
          </a:p>
        </p:txBody>
      </p:sp>
      <p:sp>
        <p:nvSpPr>
          <p:cNvPr id="11" name="矩形 10"/>
          <p:cNvSpPr/>
          <p:nvPr/>
        </p:nvSpPr>
        <p:spPr>
          <a:xfrm>
            <a:off x="3199151" y="5870290"/>
            <a:ext cx="865188" cy="5762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5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/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446933" y="363636"/>
            <a:ext cx="6857619" cy="18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挑戰站：請觀察圖片，運用帶「馬」部件的字組詞。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100997" y="2818154"/>
            <a:ext cx="2863121" cy="1978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5" name="矩形 14"/>
          <p:cNvSpPr/>
          <p:nvPr/>
        </p:nvSpPr>
        <p:spPr>
          <a:xfrm>
            <a:off x="6218606" y="2824613"/>
            <a:ext cx="264058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甚麼動物適合在沙漠裏生活？</a:t>
            </a:r>
          </a:p>
        </p:txBody>
      </p:sp>
      <p:pic>
        <p:nvPicPr>
          <p:cNvPr id="12" name="Picture 13" descr="Mongo_03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34" y="2282903"/>
            <a:ext cx="3240088" cy="27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305983" y="5091190"/>
            <a:ext cx="2441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8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駱駝</a:t>
            </a:r>
            <a:endParaRPr lang="zh-TW" altLang="en-US" sz="8800"/>
          </a:p>
        </p:txBody>
      </p:sp>
      <p:sp>
        <p:nvSpPr>
          <p:cNvPr id="16" name="矩形 15"/>
          <p:cNvSpPr/>
          <p:nvPr/>
        </p:nvSpPr>
        <p:spPr>
          <a:xfrm>
            <a:off x="3377420" y="5451553"/>
            <a:ext cx="576263" cy="9350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529945" y="5451553"/>
            <a:ext cx="576263" cy="9350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0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/>
      <p:bldP spid="13" grpId="0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8617" r="40636" b="33232"/>
          <a:stretch>
            <a:fillRect/>
          </a:stretch>
        </p:blipFill>
        <p:spPr bwMode="auto">
          <a:xfrm>
            <a:off x="209861" y="0"/>
            <a:ext cx="8709285" cy="68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1274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-205049"/>
            <a:ext cx="921145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為甚麼「我」愛畫白馬？</a:t>
            </a:r>
            <a:endParaRPr lang="zh-HK" altLang="en-US" sz="4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5"/>
          <p:cNvSpPr/>
          <p:nvPr/>
        </p:nvSpPr>
        <p:spPr>
          <a:xfrm>
            <a:off x="5508104" y="2208634"/>
            <a:ext cx="1132539" cy="669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B798268-C631-4203-9D8D-CFCA59A77596}"/>
              </a:ext>
            </a:extLst>
          </p:cNvPr>
          <p:cNvCxnSpPr/>
          <p:nvPr/>
        </p:nvCxnSpPr>
        <p:spPr>
          <a:xfrm flipV="1">
            <a:off x="3996644" y="3697311"/>
            <a:ext cx="3812585" cy="309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1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8617" r="40636" b="33232"/>
          <a:stretch>
            <a:fillRect/>
          </a:stretch>
        </p:blipFill>
        <p:spPr bwMode="auto">
          <a:xfrm>
            <a:off x="209861" y="0"/>
            <a:ext cx="8709285" cy="68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1274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-205049"/>
            <a:ext cx="921145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「我」畫的螞蟻正在做甚麼？</a:t>
            </a:r>
            <a:endParaRPr lang="zh-HK" altLang="en-US" sz="4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510603" y="3815080"/>
            <a:ext cx="1132539" cy="669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138046" y="5238427"/>
            <a:ext cx="3812585" cy="309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2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8617" r="40636" b="33232"/>
          <a:stretch>
            <a:fillRect/>
          </a:stretch>
        </p:blipFill>
        <p:spPr bwMode="auto">
          <a:xfrm>
            <a:off x="209861" y="0"/>
            <a:ext cx="8709285" cy="68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1274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-205049"/>
            <a:ext cx="921145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為甚麼「我」愛畫媽媽？</a:t>
            </a:r>
            <a:endParaRPr lang="zh-HK" altLang="en-US" sz="4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5"/>
          <p:cNvSpPr/>
          <p:nvPr/>
        </p:nvSpPr>
        <p:spPr>
          <a:xfrm>
            <a:off x="5513102" y="5391545"/>
            <a:ext cx="1132539" cy="6694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076053" y="6811503"/>
            <a:ext cx="3812585" cy="309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8617" r="40636" b="33232"/>
          <a:stretch>
            <a:fillRect/>
          </a:stretch>
        </p:blipFill>
        <p:spPr bwMode="auto">
          <a:xfrm>
            <a:off x="348599" y="0"/>
            <a:ext cx="85545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-418765"/>
            <a:ext cx="9144000" cy="1274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11742" y="-491507"/>
            <a:ext cx="86118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你能找出文中的動詞嗎</a:t>
            </a:r>
            <a: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5"/>
          <p:cNvSpPr/>
          <p:nvPr/>
        </p:nvSpPr>
        <p:spPr>
          <a:xfrm>
            <a:off x="5057980" y="2290815"/>
            <a:ext cx="597317" cy="58352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>
              <a:solidFill>
                <a:srgbClr val="00B050"/>
              </a:solidFill>
            </a:endParaRPr>
          </a:p>
        </p:txBody>
      </p:sp>
      <p:sp>
        <p:nvSpPr>
          <p:cNvPr id="11" name="橢圓 11"/>
          <p:cNvSpPr/>
          <p:nvPr/>
        </p:nvSpPr>
        <p:spPr>
          <a:xfrm>
            <a:off x="4127735" y="3095703"/>
            <a:ext cx="519216" cy="5319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12" name="橢圓 12"/>
          <p:cNvSpPr/>
          <p:nvPr/>
        </p:nvSpPr>
        <p:spPr>
          <a:xfrm>
            <a:off x="6537612" y="4661940"/>
            <a:ext cx="477785" cy="50818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346E1A51-C3C9-4893-B583-24DCDDE8A973}"/>
              </a:ext>
            </a:extLst>
          </p:cNvPr>
          <p:cNvSpPr/>
          <p:nvPr/>
        </p:nvSpPr>
        <p:spPr>
          <a:xfrm>
            <a:off x="5075143" y="6238117"/>
            <a:ext cx="562990" cy="54714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D7F8C76E-93DA-49C1-8600-5F2CDEEB45D1}"/>
              </a:ext>
            </a:extLst>
          </p:cNvPr>
          <p:cNvSpPr/>
          <p:nvPr/>
        </p:nvSpPr>
        <p:spPr>
          <a:xfrm>
            <a:off x="107783" y="2021056"/>
            <a:ext cx="2375555" cy="1123039"/>
          </a:xfrm>
          <a:prstGeom prst="wedgeRoundRectCallout">
            <a:avLst>
              <a:gd name="adj1" fmla="val 20437"/>
              <a:gd name="adj2" fmla="val 70894"/>
              <a:gd name="adj3" fmla="val 16667"/>
            </a:avLst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你想到其他的動詞嗎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对话气泡: 圆角矩形 16">
            <a:extLst>
              <a:ext uri="{FF2B5EF4-FFF2-40B4-BE49-F238E27FC236}">
                <a16:creationId xmlns:a16="http://schemas.microsoft.com/office/drawing/2014/main" id="{CCAF6E35-E81B-4906-AB3F-206865812E62}"/>
              </a:ext>
            </a:extLst>
          </p:cNvPr>
          <p:cNvSpPr/>
          <p:nvPr/>
        </p:nvSpPr>
        <p:spPr>
          <a:xfrm>
            <a:off x="1125878" y="4983457"/>
            <a:ext cx="2714919" cy="1726386"/>
          </a:xfrm>
          <a:prstGeom prst="wedgeRoundRectCallout">
            <a:avLst>
              <a:gd name="adj1" fmla="val -26367"/>
              <a:gd name="adj2" fmla="val -61476"/>
              <a:gd name="adj3" fmla="val 16667"/>
            </a:avLst>
          </a:prstGeom>
          <a:solidFill>
            <a:srgbClr val="FFCC99"/>
          </a:solidFill>
          <a:ln>
            <a:solidFill>
              <a:srgbClr val="FFCC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跑、跳、吃、看、做、笑、哭、站、穿、坐、讀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橢圓 11">
            <a:extLst>
              <a:ext uri="{FF2B5EF4-FFF2-40B4-BE49-F238E27FC236}">
                <a16:creationId xmlns:a16="http://schemas.microsoft.com/office/drawing/2014/main" id="{EADA4502-4CB0-41BD-A376-57D1EA2BF13E}"/>
              </a:ext>
            </a:extLst>
          </p:cNvPr>
          <p:cNvSpPr/>
          <p:nvPr/>
        </p:nvSpPr>
        <p:spPr>
          <a:xfrm>
            <a:off x="6031740" y="3095703"/>
            <a:ext cx="519216" cy="5319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034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8" y="0"/>
            <a:ext cx="8967562" cy="68580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35168" y="932135"/>
            <a:ext cx="2718759" cy="1452716"/>
          </a:xfrm>
          <a:prstGeom prst="rect">
            <a:avLst/>
          </a:prstGeom>
          <a:solidFill>
            <a:srgbClr val="FFFFEF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圈生字</a:t>
            </a:r>
            <a:endParaRPr lang="zh-HK" altLang="en-US" sz="54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5371" t="64862" r="27047" b="20588"/>
          <a:stretch/>
        </p:blipFill>
        <p:spPr>
          <a:xfrm>
            <a:off x="0" y="2518348"/>
            <a:ext cx="9144000" cy="1573967"/>
          </a:xfrm>
          <a:prstGeom prst="rect">
            <a:avLst/>
          </a:prstGeom>
        </p:spPr>
      </p:pic>
      <p:sp>
        <p:nvSpPr>
          <p:cNvPr id="7" name="橢圓 7"/>
          <p:cNvSpPr/>
          <p:nvPr/>
        </p:nvSpPr>
        <p:spPr>
          <a:xfrm>
            <a:off x="7629993" y="2549294"/>
            <a:ext cx="759179" cy="7635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  <p:sp>
        <p:nvSpPr>
          <p:cNvPr id="9" name="橢圓 7"/>
          <p:cNvSpPr/>
          <p:nvPr/>
        </p:nvSpPr>
        <p:spPr>
          <a:xfrm>
            <a:off x="8384821" y="2551792"/>
            <a:ext cx="759179" cy="7635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  <p:sp>
        <p:nvSpPr>
          <p:cNvPr id="10" name="橢圓 7"/>
          <p:cNvSpPr/>
          <p:nvPr/>
        </p:nvSpPr>
        <p:spPr>
          <a:xfrm>
            <a:off x="2850629" y="3406232"/>
            <a:ext cx="1151745" cy="7635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  <p:sp>
        <p:nvSpPr>
          <p:cNvPr id="11" name="橢圓 7"/>
          <p:cNvSpPr/>
          <p:nvPr/>
        </p:nvSpPr>
        <p:spPr>
          <a:xfrm>
            <a:off x="4109802" y="3421222"/>
            <a:ext cx="759179" cy="7635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24769" t="63780" r="31567" b="26384"/>
          <a:stretch/>
        </p:blipFill>
        <p:spPr>
          <a:xfrm>
            <a:off x="0" y="4482060"/>
            <a:ext cx="9144000" cy="1154242"/>
          </a:xfrm>
          <a:prstGeom prst="rect">
            <a:avLst/>
          </a:prstGeom>
        </p:spPr>
      </p:pic>
      <p:sp>
        <p:nvSpPr>
          <p:cNvPr id="13" name="橢圓 7"/>
          <p:cNvSpPr/>
          <p:nvPr/>
        </p:nvSpPr>
        <p:spPr>
          <a:xfrm>
            <a:off x="1504013" y="4697884"/>
            <a:ext cx="1151745" cy="7635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  <p:sp>
        <p:nvSpPr>
          <p:cNvPr id="16" name="橢圓 7"/>
          <p:cNvSpPr/>
          <p:nvPr/>
        </p:nvSpPr>
        <p:spPr>
          <a:xfrm>
            <a:off x="6493790" y="2556324"/>
            <a:ext cx="1031991" cy="6673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0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1531" r="22038" b="25575"/>
          <a:stretch>
            <a:fillRect/>
          </a:stretch>
        </p:blipFill>
        <p:spPr bwMode="auto">
          <a:xfrm>
            <a:off x="0" y="474216"/>
            <a:ext cx="9139238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52513" y="4094812"/>
            <a:ext cx="792162" cy="792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  <a:endParaRPr lang="zh-HK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6425" y="4094812"/>
            <a:ext cx="792163" cy="792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叫</a:t>
            </a:r>
            <a:endParaRPr lang="zh-HK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0838" y="4094812"/>
            <a:ext cx="792162" cy="792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畫</a:t>
            </a:r>
            <a:endParaRPr lang="zh-HK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05713" y="4094812"/>
            <a:ext cx="792162" cy="792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搬</a:t>
            </a:r>
            <a:endParaRPr lang="zh-HK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A0718743-A36A-47B4-8EEE-3D7E2CB5ECC5}"/>
              </a:ext>
            </a:extLst>
          </p:cNvPr>
          <p:cNvSpPr txBox="1">
            <a:spLocks/>
          </p:cNvSpPr>
          <p:nvPr/>
        </p:nvSpPr>
        <p:spPr>
          <a:xfrm>
            <a:off x="419029" y="5526695"/>
            <a:ext cx="86118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視藝課時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，老師教我們畫水果。</a:t>
            </a:r>
            <a:endParaRPr lang="en-US" altLang="zh-TW" sz="32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這星期，表姐一家便會搬到</a:t>
            </a:r>
            <a:r>
              <a:rPr lang="zh-TW" altLang="en-US" sz="3200" u="sng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氹仔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居住。</a:t>
            </a:r>
            <a:endParaRPr lang="en-US" altLang="zh-TW" sz="32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4966FB9-9DB1-42D5-8546-26CBA466E1A9}"/>
              </a:ext>
            </a:extLst>
          </p:cNvPr>
          <p:cNvSpPr/>
          <p:nvPr/>
        </p:nvSpPr>
        <p:spPr>
          <a:xfrm>
            <a:off x="8182466" y="87717"/>
            <a:ext cx="956771" cy="487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P.71</a:t>
            </a:r>
            <a:endParaRPr lang="zh-CN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12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3B31638C-0DAD-4912-A426-87C710B5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8" y="0"/>
            <a:ext cx="896756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58079" y="2290922"/>
            <a:ext cx="1328468" cy="13457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653106" y="3942434"/>
            <a:ext cx="1328468" cy="134572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791249" y="2290923"/>
            <a:ext cx="1328468" cy="1345721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886276" y="3916073"/>
            <a:ext cx="1328468" cy="134572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024419" y="2290923"/>
            <a:ext cx="1328468" cy="1345721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19446" y="3916073"/>
            <a:ext cx="1328468" cy="1345721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419936" y="3942433"/>
            <a:ext cx="1328468" cy="1345721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257589" y="2290923"/>
            <a:ext cx="1328468" cy="1345721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52616" y="3916074"/>
            <a:ext cx="1328468" cy="1345721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F50AB3E7-7CDF-4D3B-B20B-003A41881827}"/>
              </a:ext>
            </a:extLst>
          </p:cNvPr>
          <p:cNvSpPr txBox="1">
            <a:spLocks/>
          </p:cNvSpPr>
          <p:nvPr/>
        </p:nvSpPr>
        <p:spPr>
          <a:xfrm>
            <a:off x="1921823" y="721077"/>
            <a:ext cx="5415542" cy="1452716"/>
          </a:xfrm>
          <a:prstGeom prst="rect">
            <a:avLst/>
          </a:prstGeom>
          <a:solidFill>
            <a:srgbClr val="FFFFEF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看一看字的筆順</a:t>
            </a:r>
            <a:endParaRPr lang="zh-HK" altLang="en-US" sz="54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0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4396660"/>
            <a:ext cx="659667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MO" altLang="en-US" sz="10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0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青字歌</a:t>
            </a:r>
            <a:r>
              <a:rPr lang="zh-MO" altLang="en-US" sz="10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2784455"/>
            <a:ext cx="54168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16. </a:t>
            </a:r>
            <a:r>
              <a:rPr lang="zh-TW" altLang="en-US" sz="6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魔法識字</a:t>
            </a:r>
            <a:endParaRPr lang="zh-CN" altLang="en-US" sz="6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005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786" r="2964" b="2089"/>
          <a:stretch/>
        </p:blipFill>
        <p:spPr>
          <a:xfrm>
            <a:off x="0" y="0"/>
            <a:ext cx="5451965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445457" y="0"/>
            <a:ext cx="3698543" cy="3384645"/>
            <a:chOff x="5445457" y="0"/>
            <a:chExt cx="3698543" cy="3500437"/>
          </a:xfrm>
        </p:grpSpPr>
        <p:sp>
          <p:nvSpPr>
            <p:cNvPr id="5" name="矩形 4"/>
            <p:cNvSpPr/>
            <p:nvPr/>
          </p:nvSpPr>
          <p:spPr>
            <a:xfrm>
              <a:off x="5445457" y="0"/>
              <a:ext cx="3698543" cy="3493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548153" y="0"/>
              <a:ext cx="3595847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0" lang="zh-TW" altLang="en-US" sz="5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為甚麼小青蛙的心情特別好</a:t>
              </a:r>
              <a:r>
                <a:rPr kumimoji="0" lang="en-US" altLang="zh-TW" sz="5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725" y="1414462"/>
              <a:ext cx="2085975" cy="2085975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445457" y="3343701"/>
            <a:ext cx="3816530" cy="3514299"/>
            <a:chOff x="5445457" y="3343701"/>
            <a:chExt cx="3816530" cy="3514299"/>
          </a:xfrm>
        </p:grpSpPr>
        <p:sp>
          <p:nvSpPr>
            <p:cNvPr id="9" name="矩形 8"/>
            <p:cNvSpPr/>
            <p:nvPr/>
          </p:nvSpPr>
          <p:spPr>
            <a:xfrm>
              <a:off x="5445457" y="3343701"/>
              <a:ext cx="3698543" cy="35142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498800" y="3350794"/>
              <a:ext cx="3763187" cy="32085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4500" b="0" cap="none" spc="0" dirty="0">
                  <a:ln w="0"/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因為今天的河水很清澈，天氣晴朗。</a:t>
              </a:r>
              <a:endParaRPr lang="zh-CN" altLang="en-US" sz="4500" b="0" cap="none" spc="0" dirty="0">
                <a:ln w="0"/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太阳形 12"/>
            <p:cNvSpPr/>
            <p:nvPr/>
          </p:nvSpPr>
          <p:spPr>
            <a:xfrm>
              <a:off x="7893428" y="5664946"/>
              <a:ext cx="1033756" cy="1013837"/>
            </a:xfrm>
            <a:prstGeom prst="sun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191067" y="3057099"/>
            <a:ext cx="23883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09182" y="2456597"/>
            <a:ext cx="2756848" cy="171961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5003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786" r="2964" b="2089"/>
          <a:stretch/>
        </p:blipFill>
        <p:spPr>
          <a:xfrm>
            <a:off x="0" y="0"/>
            <a:ext cx="5451965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445457" y="0"/>
            <a:ext cx="3698543" cy="3378254"/>
            <a:chOff x="5445457" y="0"/>
            <a:chExt cx="3698543" cy="3493827"/>
          </a:xfrm>
        </p:grpSpPr>
        <p:sp>
          <p:nvSpPr>
            <p:cNvPr id="5" name="矩形 4"/>
            <p:cNvSpPr/>
            <p:nvPr/>
          </p:nvSpPr>
          <p:spPr>
            <a:xfrm>
              <a:off x="5445457" y="0"/>
              <a:ext cx="3698543" cy="3493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548153" y="0"/>
              <a:ext cx="3595847" cy="2482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0" lang="zh-TW" altLang="en-US" sz="5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小青蛙心情好</a:t>
              </a:r>
              <a:r>
                <a:rPr lang="zh-TW" altLang="en-US" sz="5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，牠有甚麼表現</a:t>
              </a:r>
              <a:r>
                <a:rPr lang="en-US" altLang="zh-TW" sz="50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kumimoji="0" lang="en-US" altLang="zh-TW" sz="5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548" y="1682640"/>
              <a:ext cx="1775452" cy="1775452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445457" y="3343701"/>
            <a:ext cx="3884769" cy="3514299"/>
            <a:chOff x="5445457" y="3343701"/>
            <a:chExt cx="3884769" cy="3514299"/>
          </a:xfrm>
        </p:grpSpPr>
        <p:sp>
          <p:nvSpPr>
            <p:cNvPr id="9" name="矩形 8">
              <a:hlinkClick r:id="rId6"/>
            </p:cNvPr>
            <p:cNvSpPr/>
            <p:nvPr/>
          </p:nvSpPr>
          <p:spPr>
            <a:xfrm>
              <a:off x="5445457" y="3343701"/>
              <a:ext cx="3698543" cy="35142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67039" y="3828465"/>
              <a:ext cx="3763187" cy="20481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4500" b="0" cap="none" spc="0" dirty="0">
                  <a:ln w="0"/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牠會呱呱呱呱叫不停。</a:t>
              </a:r>
              <a:endParaRPr lang="zh-CN" altLang="en-US" sz="4500" b="0" cap="none" spc="0" dirty="0">
                <a:ln w="0"/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191067" y="4162567"/>
            <a:ext cx="23883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8279" y="5490646"/>
            <a:ext cx="1168137" cy="11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/>
          <a:srcRect l="39513" t="32163" r="38324" b="38413"/>
          <a:stretch/>
        </p:blipFill>
        <p:spPr>
          <a:xfrm>
            <a:off x="450164" y="844065"/>
            <a:ext cx="2377440" cy="195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874770" y="2940149"/>
            <a:ext cx="1547447" cy="8721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7" name="矩形 6"/>
          <p:cNvSpPr/>
          <p:nvPr/>
        </p:nvSpPr>
        <p:spPr>
          <a:xfrm>
            <a:off x="993147" y="2967336"/>
            <a:ext cx="1338828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呱呱</a:t>
            </a:r>
            <a:endParaRPr lang="zh-CN" altLang="en-US" sz="45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61492" y="-107854"/>
            <a:ext cx="24929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擬聲詞</a:t>
            </a:r>
            <a:endParaRPr lang="zh-CN" altLang="en-US" sz="6000" b="0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40705" y="2895604"/>
            <a:ext cx="1547447" cy="8721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11" name="矩形 10"/>
          <p:cNvSpPr/>
          <p:nvPr/>
        </p:nvSpPr>
        <p:spPr>
          <a:xfrm>
            <a:off x="3973150" y="2922791"/>
            <a:ext cx="1338828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吱吱</a:t>
            </a:r>
            <a:endParaRPr lang="zh-CN" altLang="en-US" sz="45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/>
          <a:srcRect l="28268" t="29664" r="44378" b="31298"/>
          <a:stretch/>
        </p:blipFill>
        <p:spPr>
          <a:xfrm>
            <a:off x="3362173" y="844064"/>
            <a:ext cx="2475913" cy="198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矩形 18"/>
          <p:cNvSpPr/>
          <p:nvPr/>
        </p:nvSpPr>
        <p:spPr>
          <a:xfrm>
            <a:off x="82288" y="5831056"/>
            <a:ext cx="2984468" cy="9847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0" name="矩形 19"/>
          <p:cNvSpPr/>
          <p:nvPr/>
        </p:nvSpPr>
        <p:spPr>
          <a:xfrm>
            <a:off x="168632" y="5928581"/>
            <a:ext cx="278153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喵喵</a:t>
            </a:r>
            <a:r>
              <a:rPr lang="en-US" altLang="zh-TW" sz="4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咪咪</a:t>
            </a:r>
            <a:endParaRPr lang="zh-CN" altLang="en-US" sz="45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/>
          <a:srcRect l="29998" t="31203" r="42323" b="28028"/>
          <a:stretch/>
        </p:blipFill>
        <p:spPr>
          <a:xfrm>
            <a:off x="436098" y="3861582"/>
            <a:ext cx="2307102" cy="199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矩形 22"/>
          <p:cNvSpPr/>
          <p:nvPr/>
        </p:nvSpPr>
        <p:spPr>
          <a:xfrm>
            <a:off x="3753955" y="5917815"/>
            <a:ext cx="1547447" cy="8721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4" name="矩形 23"/>
          <p:cNvSpPr/>
          <p:nvPr/>
        </p:nvSpPr>
        <p:spPr>
          <a:xfrm>
            <a:off x="3886400" y="5945002"/>
            <a:ext cx="1338828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50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喔喔</a:t>
            </a:r>
            <a:endParaRPr lang="zh-CN" altLang="en-US" sz="4500" b="0" cap="none" spc="0" dirty="0">
              <a:ln w="0"/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/>
          <a:srcRect l="42540" t="35433" r="35188" b="28798"/>
          <a:stretch/>
        </p:blipFill>
        <p:spPr>
          <a:xfrm>
            <a:off x="3446586" y="3977197"/>
            <a:ext cx="2315905" cy="193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8023" y="2819877"/>
            <a:ext cx="410069" cy="410069"/>
          </a:xfrm>
          <a:prstGeom prst="rect">
            <a:avLst/>
          </a:prstGeom>
        </p:spPr>
      </p:pic>
      <p:pic>
        <p:nvPicPr>
          <p:cNvPr id="28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08031" y="5397520"/>
            <a:ext cx="386862" cy="386862"/>
          </a:xfrm>
          <a:prstGeom prst="rect">
            <a:avLst/>
          </a:prstGeom>
        </p:spPr>
      </p:pic>
      <p:pic>
        <p:nvPicPr>
          <p:cNvPr id="30" name="已录下的声音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127" y="5838690"/>
            <a:ext cx="397627" cy="39762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6404066" y="336859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</a:t>
            </a:r>
            <a:endParaRPr lang="zh-MO" altLang="en-US" sz="6000" dirty="0">
              <a:solidFill>
                <a:srgbClr val="FF0000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961272" y="1320019"/>
            <a:ext cx="3540281" cy="5263661"/>
            <a:chOff x="5961272" y="1320019"/>
            <a:chExt cx="3540281" cy="5263661"/>
          </a:xfrm>
        </p:grpSpPr>
        <p:grpSp>
          <p:nvGrpSpPr>
            <p:cNvPr id="41" name="组合 40"/>
            <p:cNvGrpSpPr/>
            <p:nvPr/>
          </p:nvGrpSpPr>
          <p:grpSpPr>
            <a:xfrm>
              <a:off x="5961272" y="1320019"/>
              <a:ext cx="3182728" cy="3812287"/>
              <a:chOff x="5961272" y="1594339"/>
              <a:chExt cx="3182728" cy="381228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961272" y="2177280"/>
                <a:ext cx="3182728" cy="3229346"/>
                <a:chOff x="5445457" y="3407300"/>
                <a:chExt cx="3816530" cy="3891374"/>
              </a:xfrm>
            </p:grpSpPr>
            <p:sp>
              <p:nvSpPr>
                <p:cNvPr id="32" name="矩形 31"/>
                <p:cNvSpPr/>
                <p:nvPr/>
              </p:nvSpPr>
              <p:spPr>
                <a:xfrm>
                  <a:off x="5445457" y="3710986"/>
                  <a:ext cx="3698543" cy="351429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MO" altLang="en-US"/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5498799" y="3407300"/>
                  <a:ext cx="3763188" cy="389137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3500" b="0" cap="none" spc="0" dirty="0">
                      <a:ln w="0"/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我</a:t>
                  </a:r>
                  <a:r>
                    <a:rPr lang="zh-TW" altLang="en-US" sz="3500" dirty="0">
                      <a:ln w="0"/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發現這些擬聲詞全都是</a:t>
                  </a:r>
                  <a:r>
                    <a:rPr lang="zh-MO" altLang="en-US" sz="3500" dirty="0"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「</a:t>
                  </a:r>
                  <a:r>
                    <a:rPr lang="en-US" altLang="zh-TW" sz="3500" dirty="0"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___</a:t>
                  </a:r>
                  <a:r>
                    <a:rPr lang="zh-TW" altLang="en-US" sz="3500" dirty="0"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字旁</a:t>
                  </a:r>
                  <a:r>
                    <a:rPr lang="zh-MO" altLang="en-US" sz="3500" dirty="0"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」</a:t>
                  </a:r>
                  <a:r>
                    <a:rPr lang="zh-TW" altLang="en-US" sz="3500" dirty="0">
                      <a:solidFill>
                        <a:srgbClr val="00206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的字。</a:t>
                  </a:r>
                  <a:endParaRPr lang="zh-CN" altLang="en-US" sz="3500" b="0" cap="none" spc="0" dirty="0">
                    <a:ln w="0"/>
                    <a:solidFill>
                      <a:srgbClr val="00206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6092864" y="1594339"/>
                <a:ext cx="2749472" cy="797169"/>
                <a:chOff x="6092864" y="1594339"/>
                <a:chExt cx="2749472" cy="797169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6154616" y="1594339"/>
                  <a:ext cx="2684584" cy="79716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MO" altLang="en-US">
                    <a:solidFill>
                      <a:schemeClr val="accent4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6092864" y="1666073"/>
                  <a:ext cx="2749472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zh-TW" altLang="en-US" sz="4000" b="0" cap="none" spc="0" dirty="0">
                      <a:ln w="0"/>
                      <a:solidFill>
                        <a:srgbClr val="7030A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學習小錦囊</a:t>
                  </a:r>
                  <a:endParaRPr lang="zh-CN" altLang="en-US" sz="4000" b="0" cap="none" spc="0" dirty="0">
                    <a:ln w="0"/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165" y="4208292"/>
              <a:ext cx="2375388" cy="2375388"/>
            </a:xfrm>
            <a:prstGeom prst="rect">
              <a:avLst/>
            </a:prstGeom>
          </p:spPr>
        </p:pic>
      </p:grpSp>
      <p:sp>
        <p:nvSpPr>
          <p:cNvPr id="43" name="矩形 42"/>
          <p:cNvSpPr/>
          <p:nvPr/>
        </p:nvSpPr>
        <p:spPr>
          <a:xfrm>
            <a:off x="6380944" y="3378815"/>
            <a:ext cx="9541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</a:t>
            </a:r>
            <a:endParaRPr lang="zh-CN" altLang="en-US" sz="6000" b="1" cap="none" spc="0" dirty="0">
              <a:ln w="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B446CA0-E7BA-4381-90E6-C1C4E690A22C}"/>
              </a:ext>
            </a:extLst>
          </p:cNvPr>
          <p:cNvSpPr/>
          <p:nvPr/>
        </p:nvSpPr>
        <p:spPr>
          <a:xfrm>
            <a:off x="8182466" y="87717"/>
            <a:ext cx="956771" cy="4873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P.72</a:t>
            </a:r>
            <a:endParaRPr lang="zh-CN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058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8" grpId="0"/>
      <p:bldP spid="10" grpId="0" animBg="1"/>
      <p:bldP spid="11" grpId="0" animBg="1"/>
      <p:bldP spid="19" grpId="0" animBg="1"/>
      <p:bldP spid="20" grpId="0" animBg="1"/>
      <p:bldP spid="23" grpId="0" animBg="1"/>
      <p:bldP spid="24" grpId="0" animBg="1"/>
      <p:bldP spid="35" grpId="0"/>
      <p:bldP spid="43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2538</TotalTime>
  <Words>1418</Words>
  <Application>Microsoft Office PowerPoint</Application>
  <PresentationFormat>全屏显示(4:3)</PresentationFormat>
  <Paragraphs>210</Paragraphs>
  <Slides>40</Slides>
  <Notes>3</Notes>
  <HiddenSlides>0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5" baseType="lpstr">
      <vt:lpstr>標楷體</vt:lpstr>
      <vt:lpstr>Arial</vt:lpstr>
      <vt:lpstr>Calibri</vt:lpstr>
      <vt:lpstr>Calibri Light</vt:lpstr>
      <vt:lpstr>Office 主题</vt:lpstr>
      <vt:lpstr>PowerPoint 演示文稿</vt:lpstr>
      <vt:lpstr>初讀課文-自由朗讀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LISA</dc:creator>
  <cp:lastModifiedBy>Jack</cp:lastModifiedBy>
  <cp:revision>64</cp:revision>
  <dcterms:created xsi:type="dcterms:W3CDTF">2019-04-07T16:14:26Z</dcterms:created>
  <dcterms:modified xsi:type="dcterms:W3CDTF">2020-04-16T03:22:32Z</dcterms:modified>
</cp:coreProperties>
</file>