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330" r:id="rId4"/>
    <p:sldId id="395" r:id="rId5"/>
    <p:sldId id="394" r:id="rId6"/>
    <p:sldId id="396" r:id="rId7"/>
    <p:sldId id="385" r:id="rId8"/>
    <p:sldId id="397" r:id="rId9"/>
    <p:sldId id="386" r:id="rId10"/>
    <p:sldId id="398" r:id="rId11"/>
    <p:sldId id="382" r:id="rId12"/>
    <p:sldId id="378" r:id="rId13"/>
    <p:sldId id="375" r:id="rId14"/>
    <p:sldId id="379" r:id="rId15"/>
    <p:sldId id="380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5">
          <p15:clr>
            <a:srgbClr val="A4A3A4"/>
          </p15:clr>
        </p15:guide>
        <p15:guide id="2" pos="299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ADC"/>
    <a:srgbClr val="FFF6D8"/>
    <a:srgbClr val="FEE6CE"/>
    <a:srgbClr val="FFFF99"/>
    <a:srgbClr val="E1E1F6"/>
    <a:srgbClr val="FDD2A7"/>
    <a:srgbClr val="13C4CF"/>
    <a:srgbClr val="67D7BA"/>
    <a:srgbClr val="FFFFF2"/>
    <a:srgbClr val="F7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740" y="84"/>
      </p:cViewPr>
      <p:guideLst>
        <p:guide orient="horz" pos="1695"/>
        <p:guide pos="29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2021/9/29</a:t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3223657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741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6"/>
            <a:ext cx="6858000" cy="1791114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53"/>
            <a:ext cx="6858000" cy="1242108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6"/>
            <a:ext cx="2057400" cy="4389657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6"/>
            <a:ext cx="6052930" cy="4389657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6"/>
            <a:ext cx="6858000" cy="1791114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53"/>
            <a:ext cx="6858000" cy="1242108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600"/>
            <a:ext cx="7886700" cy="214004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92"/>
            <a:ext cx="7886700" cy="11254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7"/>
            <a:ext cx="7886700" cy="994402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163"/>
            <a:ext cx="3868340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240"/>
            <a:ext cx="3868340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163"/>
            <a:ext cx="3887391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240"/>
            <a:ext cx="3887391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6"/>
            <a:ext cx="2057400" cy="4389657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6"/>
            <a:ext cx="6052930" cy="4389657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6"/>
            <a:ext cx="6858000" cy="1791114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53"/>
            <a:ext cx="6858000" cy="1242108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sz="1170" noProof="1">
                <a:solidFill>
                  <a:srgbClr val="000000"/>
                </a:solidFill>
                <a:cs typeface="+mn-ea"/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67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267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3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z="167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7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sz="1170" noProof="1">
                <a:solidFill>
                  <a:srgbClr val="000000"/>
                </a:solidFill>
                <a:cs typeface="+mn-ea"/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600"/>
            <a:ext cx="7886700" cy="214004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92"/>
            <a:ext cx="7886700" cy="11254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sz="1170" noProof="1">
                <a:solidFill>
                  <a:srgbClr val="000000"/>
                </a:solidFill>
                <a:cs typeface="+mn-ea"/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7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67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3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z="167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7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3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z="167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7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sz="1170" noProof="1">
                <a:solidFill>
                  <a:srgbClr val="000000"/>
                </a:solidFill>
                <a:cs typeface="+mn-ea"/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7"/>
            <a:ext cx="7886700" cy="994402"/>
          </a:xfrm>
        </p:spPr>
        <p:txBody>
          <a:bodyPr/>
          <a:lstStyle/>
          <a:p>
            <a:pPr fontAlgn="base"/>
            <a:r>
              <a:rPr lang="zh-CN" altLang="en-US" sz="367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163"/>
            <a:ext cx="3868340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240"/>
            <a:ext cx="3868340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3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z="167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7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163"/>
            <a:ext cx="3887391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240"/>
            <a:ext cx="3887391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3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z="167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7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sz="1170" noProof="1">
                <a:solidFill>
                  <a:srgbClr val="000000"/>
                </a:solidFill>
                <a:cs typeface="+mn-ea"/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67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sz="1170" noProof="1">
                <a:solidFill>
                  <a:srgbClr val="000000"/>
                </a:solidFill>
                <a:cs typeface="+mn-ea"/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sz="1170" noProof="1">
                <a:solidFill>
                  <a:srgbClr val="000000"/>
                </a:solidFill>
                <a:cs typeface="+mn-ea"/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600"/>
            <a:ext cx="7886700" cy="214004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92"/>
            <a:ext cx="7886700" cy="11254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z="175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2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2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sz="1170" noProof="1">
                <a:solidFill>
                  <a:srgbClr val="000000"/>
                </a:solidFill>
                <a:cs typeface="+mn-ea"/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4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sz="1170" noProof="1">
                <a:solidFill>
                  <a:srgbClr val="000000"/>
                </a:solidFill>
                <a:cs typeface="+mn-ea"/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0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67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267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3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z="167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7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sz="1170" noProof="1">
                <a:solidFill>
                  <a:srgbClr val="000000"/>
                </a:solidFill>
                <a:cs typeface="+mn-ea"/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6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6"/>
            <a:ext cx="2057400" cy="4389657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6"/>
            <a:ext cx="6052930" cy="4389657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3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z="167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7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sz="1170" noProof="1">
                <a:solidFill>
                  <a:srgbClr val="000000"/>
                </a:solidFill>
                <a:cs typeface="+mn-ea"/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7"/>
            <a:ext cx="7886700" cy="994402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163"/>
            <a:ext cx="3868340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240"/>
            <a:ext cx="3868340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163"/>
            <a:ext cx="3887391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240"/>
            <a:ext cx="3887391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fontAlgn="base"/>
            <a:r>
              <a:rPr lang="zh-CN" altLang="en-US" sz="367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 fontAlgn="base"/>
            <a:r>
              <a:rPr lang="zh-CN" altLang="en-US" sz="2670" strike="noStrike" noProof="1"/>
              <a:t>单击此处编辑母版文本样式</a:t>
            </a:r>
            <a:endParaRPr lang="zh-CN" altLang="en-US" strike="noStrike" noProof="1"/>
          </a:p>
          <a:p>
            <a:pPr lvl="1" indent="-285750" fontAlgn="base"/>
            <a:r>
              <a:rPr lang="zh-CN" altLang="en-US" sz="2335" strike="noStrike" noProof="1"/>
              <a:t>第二级</a:t>
            </a:r>
            <a:endParaRPr lang="zh-CN" altLang="en-US" strike="noStrike" noProof="1"/>
          </a:p>
          <a:p>
            <a:pPr lvl="2" indent="-228600" fontAlgn="base"/>
            <a:r>
              <a:rPr lang="zh-CN" altLang="en-US" strike="noStrike" noProof="1"/>
              <a:t>第三级</a:t>
            </a:r>
          </a:p>
          <a:p>
            <a:pPr lvl="3" indent="-228600" fontAlgn="base"/>
            <a:r>
              <a:rPr lang="zh-CN" altLang="en-US" sz="1670" strike="noStrike" noProof="1"/>
              <a:t>第四级</a:t>
            </a:r>
            <a:endParaRPr lang="zh-CN" altLang="en-US" strike="noStrike" noProof="1"/>
          </a:p>
          <a:p>
            <a:pPr lvl="4" indent="-228600" fontAlgn="base"/>
            <a:r>
              <a:rPr lang="zh-CN" altLang="en-US" sz="167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87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05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87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05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87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050"/>
            </a:lvl1pPr>
          </a:lstStyle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fontAlgn="base"/>
            <a:r>
              <a:rPr lang="zh-CN" altLang="en-US" sz="367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 fontAlgn="base"/>
            <a:r>
              <a:rPr lang="zh-CN" altLang="en-US" sz="2670" strike="noStrike" noProof="1"/>
              <a:t>单击此处编辑母版文本样式</a:t>
            </a:r>
            <a:endParaRPr lang="zh-CN" altLang="en-US" strike="noStrike" noProof="1"/>
          </a:p>
          <a:p>
            <a:pPr lvl="1" indent="-285750" fontAlgn="base"/>
            <a:r>
              <a:rPr lang="zh-CN" altLang="en-US" sz="2335" strike="noStrike" noProof="1"/>
              <a:t>第二级</a:t>
            </a:r>
            <a:endParaRPr lang="zh-CN" altLang="en-US" strike="noStrike" noProof="1"/>
          </a:p>
          <a:p>
            <a:pPr lvl="2" indent="-228600" fontAlgn="base"/>
            <a:r>
              <a:rPr lang="zh-CN" altLang="en-US" strike="noStrike" noProof="1"/>
              <a:t>第三级</a:t>
            </a:r>
          </a:p>
          <a:p>
            <a:pPr lvl="3" indent="-228600" fontAlgn="base"/>
            <a:r>
              <a:rPr lang="zh-CN" altLang="en-US" sz="1670" strike="noStrike" noProof="1"/>
              <a:t>第四级</a:t>
            </a:r>
            <a:endParaRPr lang="zh-CN" altLang="en-US" strike="noStrike" noProof="1"/>
          </a:p>
          <a:p>
            <a:pPr lvl="4" indent="-228600" fontAlgn="base"/>
            <a:r>
              <a:rPr lang="zh-CN" altLang="en-US" sz="167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87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05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87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05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87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050"/>
            </a:lvl1pPr>
          </a:lstStyle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fontAlgn="base"/>
            <a:r>
              <a:rPr lang="zh-CN" altLang="en-US" sz="367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 fontAlgn="base"/>
            <a:r>
              <a:rPr lang="zh-CN" altLang="en-US" sz="2670" strike="noStrike" noProof="1"/>
              <a:t>单击此处编辑母版文本样式</a:t>
            </a:r>
            <a:endParaRPr lang="zh-CN" altLang="en-US" strike="noStrike" noProof="1"/>
          </a:p>
          <a:p>
            <a:pPr lvl="1" indent="-285750" fontAlgn="base"/>
            <a:r>
              <a:rPr lang="zh-CN" altLang="en-US" sz="2335" strike="noStrike" noProof="1"/>
              <a:t>第二级</a:t>
            </a:r>
            <a:endParaRPr lang="zh-CN" altLang="en-US" strike="noStrike" noProof="1"/>
          </a:p>
          <a:p>
            <a:pPr lvl="2" indent="-228600" fontAlgn="base"/>
            <a:r>
              <a:rPr lang="zh-CN" altLang="en-US" strike="noStrike" noProof="1"/>
              <a:t>第三级</a:t>
            </a:r>
          </a:p>
          <a:p>
            <a:pPr lvl="3" indent="-228600" fontAlgn="base"/>
            <a:r>
              <a:rPr lang="zh-CN" altLang="en-US" sz="1670" strike="noStrike" noProof="1"/>
              <a:t>第四级</a:t>
            </a:r>
            <a:endParaRPr lang="zh-CN" altLang="en-US" strike="noStrike" noProof="1"/>
          </a:p>
          <a:p>
            <a:pPr lvl="4" indent="-228600" fontAlgn="base"/>
            <a:r>
              <a:rPr lang="zh-CN" altLang="en-US" sz="167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87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050"/>
            </a:lvl1pPr>
          </a:lstStyle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87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050"/>
            </a:lvl1pPr>
          </a:lstStyle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87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050"/>
            </a:lvl1pPr>
          </a:lstStyle>
          <a:p>
            <a:fld id="{9A0DB2DC-4C9A-4742-B13C-FB6460FD3503}" type="slidenum">
              <a:rPr lang="en-US" altLang="zh-CN" sz="1170" noProof="1">
                <a:solidFill>
                  <a:srgbClr val="000000"/>
                </a:solidFill>
                <a:cs typeface="+mn-ea"/>
              </a:rPr>
              <a:pPr/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39"/>
          <p:cNvSpPr txBox="1"/>
          <p:nvPr/>
        </p:nvSpPr>
        <p:spPr>
          <a:xfrm>
            <a:off x="785813" y="2166938"/>
            <a:ext cx="757237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</a:rPr>
              <a:t>單  元  複  習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099" name="组合 48"/>
          <p:cNvGrpSpPr/>
          <p:nvPr/>
        </p:nvGrpSpPr>
        <p:grpSpPr>
          <a:xfrm>
            <a:off x="2625725" y="815975"/>
            <a:ext cx="4119171" cy="768350"/>
            <a:chOff x="4015" y="1286"/>
            <a:chExt cx="6489" cy="1210"/>
          </a:xfrm>
        </p:grpSpPr>
        <p:sp>
          <p:nvSpPr>
            <p:cNvPr id="41" name="Rectangle 9"/>
            <p:cNvSpPr/>
            <p:nvPr/>
          </p:nvSpPr>
          <p:spPr>
            <a:xfrm>
              <a:off x="4609" y="1286"/>
              <a:ext cx="5895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algn="ctr" fontAlgn="base"/>
              <a:r>
                <a:rPr lang="zh-CN" altLang="en-US" sz="4400" b="1" strike="noStrike" noProof="1" smtClean="0">
                  <a:solidFill>
                    <a:srgbClr val="CFBB8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時、分、秒</a:t>
              </a:r>
            </a:p>
          </p:txBody>
        </p:sp>
        <p:sp>
          <p:nvSpPr>
            <p:cNvPr id="48" name="椭圆 47"/>
            <p:cNvSpPr/>
            <p:nvPr/>
          </p:nvSpPr>
          <p:spPr>
            <a:xfrm>
              <a:off x="4015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4400" b="1" strike="noStrike" noProof="1">
                  <a:solidFill>
                    <a:srgbClr val="CFBB8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1"/>
          <p:cNvSpPr txBox="1"/>
          <p:nvPr/>
        </p:nvSpPr>
        <p:spPr>
          <a:xfrm>
            <a:off x="769620" y="734695"/>
            <a:ext cx="7604125" cy="1419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            </a:t>
            </a:r>
            <a:r>
              <a:rPr lang="zh-CN" altLang="en-US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一集電視劇從</a:t>
            </a:r>
            <a:r>
              <a:rPr lang="en-US" altLang="zh-CN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8</a:t>
            </a:r>
            <a:r>
              <a:rPr lang="zh-CN" altLang="en-US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時</a:t>
            </a:r>
            <a:r>
              <a:rPr lang="en-US" altLang="zh-CN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10</a:t>
            </a:r>
            <a:r>
              <a:rPr lang="zh-CN" altLang="en-US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分開始播出，</a:t>
            </a:r>
            <a:r>
              <a:rPr lang="en-US" altLang="zh-CN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8</a:t>
            </a:r>
            <a:r>
              <a:rPr lang="zh-CN" altLang="en-US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時</a:t>
            </a:r>
            <a:r>
              <a:rPr lang="en-US" altLang="zh-CN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55</a:t>
            </a:r>
            <a:r>
              <a:rPr lang="zh-CN" altLang="en-US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分結束，一共播出了多長時間？</a:t>
            </a:r>
            <a:endParaRPr lang="zh-CN" altLang="en-US" sz="28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0733" name="文本框 2"/>
          <p:cNvSpPr txBox="1"/>
          <p:nvPr/>
        </p:nvSpPr>
        <p:spPr>
          <a:xfrm>
            <a:off x="1642827" y="2528145"/>
            <a:ext cx="5562454" cy="494109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8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時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55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-8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時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10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</a:t>
            </a:r>
            <a:endParaRPr lang="zh-CN" altLang="en-US" sz="2800" b="1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0734" name="文本框 3"/>
          <p:cNvSpPr txBox="1"/>
          <p:nvPr/>
        </p:nvSpPr>
        <p:spPr>
          <a:xfrm>
            <a:off x="857250" y="3668379"/>
            <a:ext cx="4916090" cy="636984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答：一共播出了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45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分鐘。</a:t>
            </a:r>
            <a:endParaRPr lang="zh-CN" altLang="en-US" sz="2800" b="1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57250" y="787400"/>
            <a:ext cx="1092200" cy="561975"/>
            <a:chOff x="1138334" y="438149"/>
            <a:chExt cx="1091454" cy="561976"/>
          </a:xfrm>
        </p:grpSpPr>
        <p:sp>
          <p:nvSpPr>
            <p:cNvPr id="14" name="圆角矩形 13"/>
            <p:cNvSpPr/>
            <p:nvPr/>
          </p:nvSpPr>
          <p:spPr bwMode="auto">
            <a:xfrm>
              <a:off x="1679302" y="438149"/>
              <a:ext cx="550486" cy="561976"/>
            </a:xfrm>
            <a:prstGeom prst="roundRect">
              <a:avLst/>
            </a:prstGeom>
            <a:solidFill>
              <a:srgbClr val="67D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方正稚艺_GBK" panose="03000509000000000000" pitchFamily="65" charset="-122"/>
                  <a:ea typeface="方正稚艺_GBK" panose="03000509000000000000" pitchFamily="65" charset="-122"/>
                  <a:cs typeface="+mn-cs"/>
                </a:rPr>
                <a:t>習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方正稚艺_GBK" panose="03000509000000000000" pitchFamily="65" charset="-122"/>
                <a:ea typeface="方正稚艺_GBK" panose="03000509000000000000" pitchFamily="65" charset="-122"/>
                <a:cs typeface="+mn-cs"/>
              </a:endParaRPr>
            </a:p>
          </p:txBody>
        </p:sp>
        <p:sp>
          <p:nvSpPr>
            <p:cNvPr id="15" name="圆角矩形 14"/>
            <p:cNvSpPr/>
            <p:nvPr/>
          </p:nvSpPr>
          <p:spPr bwMode="auto">
            <a:xfrm>
              <a:off x="1138334" y="438149"/>
              <a:ext cx="548900" cy="561976"/>
            </a:xfrm>
            <a:prstGeom prst="roundRect">
              <a:avLst/>
            </a:prstGeom>
            <a:solidFill>
              <a:srgbClr val="13C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方正稚艺_GBK" panose="03000509000000000000" pitchFamily="65" charset="-122"/>
                  <a:ea typeface="方正稚艺_GBK" panose="03000509000000000000" pitchFamily="65" charset="-122"/>
                  <a:cs typeface="+mn-cs"/>
                </a:rPr>
                <a:t>練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方正稚艺_GBK" panose="03000509000000000000" pitchFamily="65" charset="-122"/>
                <a:ea typeface="方正稚艺_GBK" panose="03000509000000000000" pitchFamily="65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979738" y="50800"/>
            <a:ext cx="5638800" cy="583565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pPr fontAlgn="base"/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知識點</a:t>
            </a:r>
            <a:r>
              <a:rPr lang="en-US" altLang="zh-CN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：時間的計算</a:t>
            </a:r>
            <a:endParaRPr lang="zh-CN" altLang="en-US" sz="3200" strike="noStrike" noProof="1">
              <a:solidFill>
                <a:srgbClr val="67D7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316" name="图片 66" descr="男教师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23430" y="2651125"/>
            <a:ext cx="1191260" cy="1642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實戰演練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834825" y="1969652"/>
            <a:ext cx="5562454" cy="494109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一共播出了：</a:t>
            </a:r>
            <a:endParaRPr lang="zh-CN" altLang="en-US" sz="2800" b="1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3" name="文本框 2"/>
          <p:cNvSpPr txBox="1"/>
          <p:nvPr/>
        </p:nvSpPr>
        <p:spPr>
          <a:xfrm>
            <a:off x="3804477" y="2032436"/>
            <a:ext cx="5082324" cy="49410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/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提示：</a:t>
            </a:r>
            <a:r>
              <a:rPr lang="zh-CN" altLang="en-US" sz="2000" b="1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結束時刻</a:t>
            </a:r>
            <a:r>
              <a:rPr lang="en-US" altLang="zh-CN" sz="20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-</a:t>
            </a:r>
            <a:r>
              <a:rPr lang="zh-CN" altLang="en-US" sz="20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開始</a:t>
            </a:r>
            <a:r>
              <a:rPr lang="zh-CN" altLang="en-US" sz="2000" b="1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時刻</a:t>
            </a:r>
            <a:r>
              <a:rPr lang="en-US" altLang="zh-CN" sz="20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=</a:t>
            </a:r>
            <a:r>
              <a:rPr lang="zh-CN" altLang="en-US" sz="20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經過時間</a:t>
            </a:r>
            <a:endParaRPr lang="zh-CN" altLang="en-US" sz="2000" b="1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6" name="文本框 2"/>
          <p:cNvSpPr txBox="1"/>
          <p:nvPr/>
        </p:nvSpPr>
        <p:spPr>
          <a:xfrm>
            <a:off x="1328657" y="3090855"/>
            <a:ext cx="5562454" cy="494109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=45</a:t>
            </a:r>
            <a:r>
              <a:rPr lang="zh-CN" altLang="en-US" sz="2800" b="1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（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分鐘）</a:t>
            </a:r>
            <a:r>
              <a:rPr lang="en-US" altLang="zh-TW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#</a:t>
            </a:r>
            <a:endParaRPr lang="zh-CN" altLang="en-US" sz="2800" b="1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33" grpId="0"/>
      <p:bldP spid="30734" grpId="0"/>
      <p:bldP spid="11" grpId="0"/>
      <p:bldP spid="13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 descr="D:\我的文档-桌面-收藏夹\桌面\晚点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01" y="2578223"/>
            <a:ext cx="4012565" cy="2039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3"/>
          <p:cNvSpPr/>
          <p:nvPr/>
        </p:nvSpPr>
        <p:spPr>
          <a:xfrm>
            <a:off x="193675" y="2013585"/>
            <a:ext cx="1875155" cy="567055"/>
          </a:xfrm>
          <a:prstGeom prst="wedgeRoundRectCallout">
            <a:avLst>
              <a:gd name="adj1" fmla="val 40401"/>
              <a:gd name="adj2" fmla="val 8383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火車晚點了！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4172566" y="2815917"/>
            <a:ext cx="4917310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zh-CN" altLang="en-US" sz="2600" dirty="0" smtClean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問題怎麼解決？你是怎麼想的？</a:t>
            </a:r>
            <a:endParaRPr lang="zh-CN" altLang="en-US" sz="2600" dirty="0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990752" y="1901003"/>
            <a:ext cx="3661410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zh-CN" altLang="en-US" sz="2600" dirty="0" smtClean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“晚點”是什麼意思？</a:t>
            </a:r>
            <a:endParaRPr lang="zh-CN" altLang="en-US" sz="2600" dirty="0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4535" y="808990"/>
            <a:ext cx="80244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noProof="0" dirty="0" smtClean="0"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  <a:sym typeface="+mn-ea"/>
              </a:rPr>
              <a:t>           </a:t>
            </a:r>
            <a:r>
              <a:rPr lang="zh-CN" altLang="en-US" sz="3200" noProof="0" dirty="0" smtClean="0"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  <a:sym typeface="+mn-ea"/>
              </a:rPr>
              <a:t>一列火車本應</a:t>
            </a:r>
            <a:r>
              <a:rPr lang="en-US" altLang="zh-CN" sz="3200" noProof="0" dirty="0" smtClean="0"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  <a:sym typeface="+mn-ea"/>
              </a:rPr>
              <a:t>9</a:t>
            </a:r>
            <a:r>
              <a:rPr lang="zh-CN" altLang="en-US" sz="3200" noProof="0" dirty="0" smtClean="0"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  <a:sym typeface="+mn-ea"/>
              </a:rPr>
              <a:t>：</a:t>
            </a:r>
            <a:r>
              <a:rPr lang="en-US" altLang="zh-CN" sz="3200" noProof="0" dirty="0" smtClean="0"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  <a:sym typeface="+mn-ea"/>
              </a:rPr>
              <a:t>15</a:t>
            </a:r>
            <a:r>
              <a:rPr lang="zh-CN" altLang="en-US" sz="3200" noProof="0" dirty="0" smtClean="0"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  <a:sym typeface="+mn-ea"/>
              </a:rPr>
              <a:t>到達，現在要晚點</a:t>
            </a:r>
            <a:r>
              <a:rPr lang="en-US" altLang="zh-CN" sz="3200" noProof="0" dirty="0" smtClean="0"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  <a:sym typeface="+mn-ea"/>
              </a:rPr>
              <a:t>25</a:t>
            </a:r>
            <a:r>
              <a:rPr lang="zh-CN" altLang="en-US" sz="3200" noProof="0" dirty="0" smtClean="0"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  <a:sym typeface="+mn-ea"/>
              </a:rPr>
              <a:t>分鐘，什麼時候能到達？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36647" y="3238977"/>
            <a:ext cx="4419484" cy="572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9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時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15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+25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</a:t>
            </a:r>
            <a:endParaRPr lang="zh-CN" altLang="en-US" sz="2800" b="1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57250" y="787400"/>
            <a:ext cx="1092200" cy="561975"/>
            <a:chOff x="1138334" y="438149"/>
            <a:chExt cx="1091454" cy="561976"/>
          </a:xfrm>
        </p:grpSpPr>
        <p:sp>
          <p:nvSpPr>
            <p:cNvPr id="14" name="圆角矩形 13"/>
            <p:cNvSpPr/>
            <p:nvPr/>
          </p:nvSpPr>
          <p:spPr bwMode="auto">
            <a:xfrm>
              <a:off x="1679302" y="438149"/>
              <a:ext cx="550486" cy="561976"/>
            </a:xfrm>
            <a:prstGeom prst="roundRect">
              <a:avLst/>
            </a:prstGeom>
            <a:solidFill>
              <a:srgbClr val="67D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方正稚艺_GBK" panose="03000509000000000000" pitchFamily="65" charset="-122"/>
                  <a:ea typeface="方正稚艺_GBK" panose="03000509000000000000" pitchFamily="65" charset="-122"/>
                  <a:cs typeface="+mn-cs"/>
                </a:rPr>
                <a:t>習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方正稚艺_GBK" panose="03000509000000000000" pitchFamily="65" charset="-122"/>
                <a:ea typeface="方正稚艺_GBK" panose="03000509000000000000" pitchFamily="65" charset="-122"/>
                <a:cs typeface="+mn-cs"/>
              </a:endParaRPr>
            </a:p>
          </p:txBody>
        </p:sp>
        <p:sp>
          <p:nvSpPr>
            <p:cNvPr id="15" name="圆角矩形 14"/>
            <p:cNvSpPr/>
            <p:nvPr/>
          </p:nvSpPr>
          <p:spPr bwMode="auto">
            <a:xfrm>
              <a:off x="1138334" y="438149"/>
              <a:ext cx="548900" cy="561976"/>
            </a:xfrm>
            <a:prstGeom prst="roundRect">
              <a:avLst/>
            </a:prstGeom>
            <a:solidFill>
              <a:srgbClr val="13C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方正稚艺_GBK" panose="03000509000000000000" pitchFamily="65" charset="-122"/>
                  <a:ea typeface="方正稚艺_GBK" panose="03000509000000000000" pitchFamily="65" charset="-122"/>
                  <a:cs typeface="+mn-cs"/>
                </a:rPr>
                <a:t>練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方正稚艺_GBK" panose="03000509000000000000" pitchFamily="65" charset="-122"/>
                <a:ea typeface="方正稚艺_GBK" panose="03000509000000000000" pitchFamily="65" charset="-122"/>
                <a:cs typeface="+mn-cs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979738" y="50800"/>
            <a:ext cx="5638800" cy="583565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pPr fontAlgn="base"/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知識點</a:t>
            </a:r>
            <a:r>
              <a:rPr lang="en-US" altLang="zh-CN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：時間的計算</a:t>
            </a:r>
            <a:endParaRPr lang="zh-CN" altLang="en-US" sz="3200" strike="noStrike" noProof="1">
              <a:solidFill>
                <a:srgbClr val="67D7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實戰演練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3" name="文本框 11"/>
          <p:cNvSpPr txBox="1"/>
          <p:nvPr/>
        </p:nvSpPr>
        <p:spPr>
          <a:xfrm>
            <a:off x="4267208" y="2343507"/>
            <a:ext cx="4688923" cy="572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晚點就是遲到、延遲的意思</a:t>
            </a:r>
            <a:endParaRPr lang="zh-CN" altLang="en-US" sz="2800" b="1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6" name="文本框 11"/>
          <p:cNvSpPr txBox="1"/>
          <p:nvPr/>
        </p:nvSpPr>
        <p:spPr>
          <a:xfrm>
            <a:off x="4313185" y="4245029"/>
            <a:ext cx="4180285" cy="572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答：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9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時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40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分能到達。</a:t>
            </a:r>
            <a:endParaRPr lang="zh-CN" altLang="en-US" sz="2800" b="1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7" name="文本框 11"/>
          <p:cNvSpPr txBox="1"/>
          <p:nvPr/>
        </p:nvSpPr>
        <p:spPr>
          <a:xfrm>
            <a:off x="4267208" y="3688947"/>
            <a:ext cx="4419484" cy="572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=9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時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40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</a:t>
            </a:r>
            <a:r>
              <a:rPr lang="en-US" altLang="zh-TW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#</a:t>
            </a:r>
            <a:endParaRPr lang="zh-CN" altLang="en-US" sz="2800" b="1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12" grpId="0"/>
      <p:bldP spid="13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文本框 2"/>
          <p:cNvSpPr txBox="1"/>
          <p:nvPr/>
        </p:nvSpPr>
        <p:spPr>
          <a:xfrm>
            <a:off x="1524080" y="2613327"/>
            <a:ext cx="5406238" cy="64174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7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時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30</a:t>
            </a:r>
            <a:r>
              <a:rPr lang="zh-CN" altLang="en-US" sz="2800" b="1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</a:t>
            </a:r>
            <a:r>
              <a:rPr lang="en-US" altLang="zh-CN" sz="2800" b="1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+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小時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20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</a:t>
            </a:r>
            <a:endParaRPr lang="zh-CN" altLang="en-US" sz="2800" b="1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1758" name="文本框 3"/>
          <p:cNvSpPr txBox="1"/>
          <p:nvPr/>
        </p:nvSpPr>
        <p:spPr>
          <a:xfrm>
            <a:off x="803378" y="3810394"/>
            <a:ext cx="4545806" cy="736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答：結束的時間是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9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時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50</a:t>
            </a:r>
            <a:r>
              <a:rPr lang="zh-CN" altLang="en-US" sz="2800" b="1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分。</a:t>
            </a:r>
          </a:p>
        </p:txBody>
      </p:sp>
      <p:sp>
        <p:nvSpPr>
          <p:cNvPr id="12" name="文本框 1"/>
          <p:cNvSpPr txBox="1"/>
          <p:nvPr/>
        </p:nvSpPr>
        <p:spPr>
          <a:xfrm>
            <a:off x="769620" y="734695"/>
            <a:ext cx="7604760" cy="142049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聯歡晚會從晚上</a:t>
            </a:r>
            <a:r>
              <a:rPr lang="en-US" altLang="zh-CN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7</a:t>
            </a:r>
            <a:r>
              <a:rPr lang="zh-CN" altLang="en-US" sz="28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：</a:t>
            </a:r>
            <a:r>
              <a:rPr lang="en-US" altLang="zh-CN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30</a:t>
            </a:r>
            <a:r>
              <a:rPr lang="zh-CN" altLang="en-US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開始，演出</a:t>
            </a:r>
            <a:r>
              <a:rPr lang="en-US" altLang="zh-CN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2</a:t>
            </a:r>
            <a:r>
              <a:rPr lang="zh-CN" altLang="en-US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小時</a:t>
            </a:r>
            <a:r>
              <a:rPr lang="en-US" altLang="zh-CN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20</a:t>
            </a:r>
            <a:r>
              <a:rPr lang="zh-CN" altLang="en-US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分後結束，結束的時間是幾時幾分？</a:t>
            </a:r>
            <a:endParaRPr lang="zh-CN" altLang="en-US" sz="28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79738" y="50800"/>
            <a:ext cx="5638800" cy="583565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pPr fontAlgn="base"/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知識點</a:t>
            </a:r>
            <a:r>
              <a:rPr lang="en-US" altLang="zh-CN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：時間的計算</a:t>
            </a:r>
            <a:endParaRPr lang="zh-CN" altLang="en-US" sz="3200" strike="noStrike" noProof="1">
              <a:solidFill>
                <a:srgbClr val="67D7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7250" y="787400"/>
            <a:ext cx="1092200" cy="561975"/>
            <a:chOff x="1138334" y="438149"/>
            <a:chExt cx="1091454" cy="561976"/>
          </a:xfrm>
        </p:grpSpPr>
        <p:sp>
          <p:nvSpPr>
            <p:cNvPr id="14" name="圆角矩形 13"/>
            <p:cNvSpPr/>
            <p:nvPr/>
          </p:nvSpPr>
          <p:spPr bwMode="auto">
            <a:xfrm>
              <a:off x="1679302" y="438149"/>
              <a:ext cx="550486" cy="561976"/>
            </a:xfrm>
            <a:prstGeom prst="roundRect">
              <a:avLst/>
            </a:prstGeom>
            <a:solidFill>
              <a:srgbClr val="67D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方正稚艺_GBK" panose="03000509000000000000" pitchFamily="65" charset="-122"/>
                  <a:ea typeface="方正稚艺_GBK" panose="03000509000000000000" pitchFamily="65" charset="-122"/>
                  <a:cs typeface="+mn-cs"/>
                </a:rPr>
                <a:t>習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方正稚艺_GBK" panose="03000509000000000000" pitchFamily="65" charset="-122"/>
                <a:ea typeface="方正稚艺_GBK" panose="03000509000000000000" pitchFamily="65" charset="-122"/>
                <a:cs typeface="+mn-cs"/>
              </a:endParaRPr>
            </a:p>
          </p:txBody>
        </p:sp>
        <p:sp>
          <p:nvSpPr>
            <p:cNvPr id="15" name="圆角矩形 14"/>
            <p:cNvSpPr/>
            <p:nvPr/>
          </p:nvSpPr>
          <p:spPr bwMode="auto">
            <a:xfrm>
              <a:off x="1138334" y="438149"/>
              <a:ext cx="548900" cy="561976"/>
            </a:xfrm>
            <a:prstGeom prst="roundRect">
              <a:avLst/>
            </a:prstGeom>
            <a:solidFill>
              <a:srgbClr val="13C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方正稚艺_GBK" panose="03000509000000000000" pitchFamily="65" charset="-122"/>
                  <a:ea typeface="方正稚艺_GBK" panose="03000509000000000000" pitchFamily="65" charset="-122"/>
                  <a:cs typeface="+mn-cs"/>
                </a:rPr>
                <a:t>練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方正稚艺_GBK" panose="03000509000000000000" pitchFamily="65" charset="-122"/>
                <a:ea typeface="方正稚艺_GBK" panose="03000509000000000000" pitchFamily="65" charset="-122"/>
                <a:cs typeface="+mn-cs"/>
              </a:endParaRPr>
            </a:p>
          </p:txBody>
        </p:sp>
      </p:grpSp>
      <p:pic>
        <p:nvPicPr>
          <p:cNvPr id="13316" name="图片 66" descr="男教师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23430" y="2651125"/>
            <a:ext cx="1191260" cy="1642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實戰演練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3" name="文本框 2"/>
          <p:cNvSpPr txBox="1"/>
          <p:nvPr/>
        </p:nvSpPr>
        <p:spPr>
          <a:xfrm>
            <a:off x="769620" y="2025490"/>
            <a:ext cx="5562454" cy="494109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結束的時間是：</a:t>
            </a:r>
            <a:endParaRPr lang="zh-CN" altLang="en-US" sz="2800" b="1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6" name="文本框 2"/>
          <p:cNvSpPr txBox="1"/>
          <p:nvPr/>
        </p:nvSpPr>
        <p:spPr>
          <a:xfrm>
            <a:off x="4419604" y="2019246"/>
            <a:ext cx="4556862" cy="49410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/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提示：</a:t>
            </a:r>
            <a:r>
              <a:rPr lang="zh-CN" altLang="en-US" sz="2000" b="1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結束時刻</a:t>
            </a:r>
            <a:r>
              <a:rPr lang="en-US" altLang="zh-CN" sz="20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=</a:t>
            </a:r>
            <a:r>
              <a:rPr lang="zh-CN" altLang="en-US" sz="20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開始</a:t>
            </a:r>
            <a:r>
              <a:rPr lang="zh-CN" altLang="en-US" sz="2000" b="1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時刻</a:t>
            </a:r>
            <a:r>
              <a:rPr lang="en-US" altLang="zh-CN" sz="20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+</a:t>
            </a:r>
            <a:r>
              <a:rPr lang="zh-CN" altLang="en-US" sz="20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經過時間</a:t>
            </a:r>
            <a:endParaRPr lang="zh-CN" altLang="en-US" sz="2000" b="1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201649" y="3168647"/>
            <a:ext cx="5406238" cy="64174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=9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時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50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</a:t>
            </a:r>
            <a:r>
              <a:rPr lang="en-US" altLang="zh-TW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#</a:t>
            </a:r>
            <a:endParaRPr lang="zh-CN" altLang="en-US" sz="2800" b="1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/>
      <p:bldP spid="31758" grpId="0"/>
      <p:bldP spid="12" grpId="0"/>
      <p:bldP spid="13" grpId="0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1"/>
          <p:cNvSpPr txBox="1"/>
          <p:nvPr/>
        </p:nvSpPr>
        <p:spPr>
          <a:xfrm>
            <a:off x="757772" y="947135"/>
            <a:ext cx="7604760" cy="797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8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            </a:t>
            </a:r>
            <a:r>
              <a:rPr lang="zh-CN" altLang="en-US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足球比賽分上下兩個半場，上半場</a:t>
            </a:r>
            <a:r>
              <a:rPr lang="en-US" altLang="zh-CN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45</a:t>
            </a:r>
            <a:r>
              <a:rPr lang="zh-CN" altLang="en-US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分鐘，下半場跟上半場的時間一樣，中間休息</a:t>
            </a:r>
            <a:r>
              <a:rPr lang="en-US" altLang="zh-CN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15</a:t>
            </a:r>
            <a:r>
              <a:rPr lang="zh-CN" altLang="en-US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分鐘，全場比賽需要多少時間？</a:t>
            </a:r>
            <a:endParaRPr lang="zh-CN" altLang="en-US" sz="28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2781" name="文本框 2"/>
          <p:cNvSpPr txBox="1"/>
          <p:nvPr/>
        </p:nvSpPr>
        <p:spPr>
          <a:xfrm>
            <a:off x="1528676" y="3278535"/>
            <a:ext cx="5117306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45+45+15</a:t>
            </a:r>
            <a:endParaRPr lang="zh-CN" altLang="en-US" sz="2800" b="1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2782" name="文本框 3"/>
          <p:cNvSpPr txBox="1"/>
          <p:nvPr/>
        </p:nvSpPr>
        <p:spPr>
          <a:xfrm>
            <a:off x="764812" y="4267980"/>
            <a:ext cx="4817110" cy="513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答：全場比賽需要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105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分鐘。</a:t>
            </a:r>
            <a:endParaRPr lang="zh-CN" altLang="en-US" sz="2800" b="1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79738" y="50800"/>
            <a:ext cx="5638800" cy="583565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pPr fontAlgn="base"/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知識點</a:t>
            </a:r>
            <a:r>
              <a:rPr lang="en-US" altLang="zh-CN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：時間的計算</a:t>
            </a:r>
            <a:endParaRPr lang="zh-CN" altLang="en-US" sz="3200" strike="noStrike" noProof="1">
              <a:solidFill>
                <a:srgbClr val="67D7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57250" y="787400"/>
            <a:ext cx="1092200" cy="561975"/>
            <a:chOff x="1138334" y="438149"/>
            <a:chExt cx="1091454" cy="561976"/>
          </a:xfrm>
        </p:grpSpPr>
        <p:sp>
          <p:nvSpPr>
            <p:cNvPr id="14" name="圆角矩形 13"/>
            <p:cNvSpPr/>
            <p:nvPr/>
          </p:nvSpPr>
          <p:spPr bwMode="auto">
            <a:xfrm>
              <a:off x="1679302" y="438149"/>
              <a:ext cx="550486" cy="561976"/>
            </a:xfrm>
            <a:prstGeom prst="roundRect">
              <a:avLst/>
            </a:prstGeom>
            <a:solidFill>
              <a:srgbClr val="67D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方正稚艺_GBK" panose="03000509000000000000" pitchFamily="65" charset="-122"/>
                  <a:ea typeface="方正稚艺_GBK" panose="03000509000000000000" pitchFamily="65" charset="-122"/>
                  <a:cs typeface="+mn-cs"/>
                </a:rPr>
                <a:t>習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方正稚艺_GBK" panose="03000509000000000000" pitchFamily="65" charset="-122"/>
                <a:ea typeface="方正稚艺_GBK" panose="03000509000000000000" pitchFamily="65" charset="-122"/>
                <a:cs typeface="+mn-cs"/>
              </a:endParaRPr>
            </a:p>
          </p:txBody>
        </p:sp>
        <p:sp>
          <p:nvSpPr>
            <p:cNvPr id="15" name="圆角矩形 14"/>
            <p:cNvSpPr/>
            <p:nvPr/>
          </p:nvSpPr>
          <p:spPr bwMode="auto">
            <a:xfrm>
              <a:off x="1138334" y="438149"/>
              <a:ext cx="548900" cy="561976"/>
            </a:xfrm>
            <a:prstGeom prst="roundRect">
              <a:avLst/>
            </a:prstGeom>
            <a:solidFill>
              <a:srgbClr val="13C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方正稚艺_GBK" panose="03000509000000000000" pitchFamily="65" charset="-122"/>
                  <a:ea typeface="方正稚艺_GBK" panose="03000509000000000000" pitchFamily="65" charset="-122"/>
                  <a:cs typeface="+mn-cs"/>
                </a:rPr>
                <a:t>練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方正稚艺_GBK" panose="03000509000000000000" pitchFamily="65" charset="-122"/>
                <a:ea typeface="方正稚艺_GBK" panose="03000509000000000000" pitchFamily="65" charset="-122"/>
                <a:cs typeface="+mn-cs"/>
              </a:endParaRPr>
            </a:p>
          </p:txBody>
        </p:sp>
      </p:grpSp>
      <p:pic>
        <p:nvPicPr>
          <p:cNvPr id="13316" name="图片 66" descr="男教师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85658" y="3061811"/>
            <a:ext cx="1191260" cy="1642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 2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實戰演練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3" name="文本框 2"/>
          <p:cNvSpPr txBox="1"/>
          <p:nvPr/>
        </p:nvSpPr>
        <p:spPr>
          <a:xfrm>
            <a:off x="764812" y="2887553"/>
            <a:ext cx="5562454" cy="494109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全場比賽需要：</a:t>
            </a:r>
            <a:endParaRPr lang="zh-CN" altLang="en-US" sz="2800" b="1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6" name="文本框 2"/>
          <p:cNvSpPr txBox="1"/>
          <p:nvPr/>
        </p:nvSpPr>
        <p:spPr>
          <a:xfrm>
            <a:off x="864757" y="2316124"/>
            <a:ext cx="7067462" cy="49410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/>
          <a:lstStyle/>
          <a:p>
            <a:r>
              <a:rPr lang="zh-CN" altLang="en-US" b="1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提示</a:t>
            </a:r>
            <a:r>
              <a:rPr lang="zh-CN" altLang="en-US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：全場的時間</a:t>
            </a:r>
            <a:r>
              <a:rPr lang="en-US" altLang="zh-CN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=</a:t>
            </a:r>
            <a:r>
              <a:rPr lang="zh-CN" altLang="en-US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上半場時間</a:t>
            </a:r>
            <a:r>
              <a:rPr lang="en-US" altLang="zh-CN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+</a:t>
            </a:r>
            <a:r>
              <a:rPr lang="zh-CN" altLang="en-US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中間休息時間</a:t>
            </a:r>
            <a:r>
              <a:rPr lang="en-US" altLang="zh-CN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+</a:t>
            </a:r>
            <a:r>
              <a:rPr lang="zh-CN" altLang="en-US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下半場時間</a:t>
            </a:r>
            <a:endParaRPr lang="zh-CN" altLang="en-US" b="1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209960" y="3790900"/>
            <a:ext cx="5117306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=105</a:t>
            </a:r>
            <a:r>
              <a:rPr lang="zh-CN" altLang="en-US" sz="2800" b="1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（分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）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#</a:t>
            </a:r>
            <a:endParaRPr lang="zh-CN" altLang="en-US" sz="2800" b="1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32781" grpId="0"/>
      <p:bldP spid="32782" grpId="0"/>
      <p:bldP spid="13" grpId="0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39"/>
          <p:cNvSpPr txBox="1"/>
          <p:nvPr/>
        </p:nvSpPr>
        <p:spPr>
          <a:xfrm>
            <a:off x="785813" y="2166938"/>
            <a:ext cx="757237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單  元  複  習</a:t>
            </a:r>
          </a:p>
        </p:txBody>
      </p:sp>
      <p:grpSp>
        <p:nvGrpSpPr>
          <p:cNvPr id="2" name="组合 48"/>
          <p:cNvGrpSpPr/>
          <p:nvPr/>
        </p:nvGrpSpPr>
        <p:grpSpPr>
          <a:xfrm>
            <a:off x="1416685" y="815975"/>
            <a:ext cx="6566932" cy="1445260"/>
            <a:chOff x="4015" y="1286"/>
            <a:chExt cx="10345" cy="2276"/>
          </a:xfrm>
        </p:grpSpPr>
        <p:sp>
          <p:nvSpPr>
            <p:cNvPr id="3" name="Rectangle 9"/>
            <p:cNvSpPr/>
            <p:nvPr/>
          </p:nvSpPr>
          <p:spPr>
            <a:xfrm>
              <a:off x="5204" y="1286"/>
              <a:ext cx="9156" cy="227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400" b="1" noProof="1">
                  <a:solidFill>
                    <a:srgbClr val="CFBB89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萬以內的加法和減法（一）</a:t>
              </a:r>
            </a:p>
          </p:txBody>
        </p:sp>
        <p:sp>
          <p:nvSpPr>
            <p:cNvPr id="4" name="椭圆 3"/>
            <p:cNvSpPr/>
            <p:nvPr/>
          </p:nvSpPr>
          <p:spPr>
            <a:xfrm>
              <a:off x="4015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noProof="1">
                  <a:solidFill>
                    <a:srgbClr val="CFBB8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40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84" name="组合 24"/>
          <p:cNvGrpSpPr/>
          <p:nvPr/>
        </p:nvGrpSpPr>
        <p:grpSpPr>
          <a:xfrm>
            <a:off x="323755" y="763517"/>
            <a:ext cx="4383563" cy="3702848"/>
            <a:chOff x="-626" y="1489"/>
            <a:chExt cx="9204" cy="7774"/>
          </a:xfrm>
        </p:grpSpPr>
        <p:sp>
          <p:nvSpPr>
            <p:cNvPr id="28685" name="文本框 1"/>
            <p:cNvSpPr txBox="1"/>
            <p:nvPr/>
          </p:nvSpPr>
          <p:spPr>
            <a:xfrm>
              <a:off x="-626" y="1489"/>
              <a:ext cx="1953" cy="7774"/>
            </a:xfrm>
            <a:prstGeom prst="rect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wrap="square" anchor="t"/>
            <a:lstStyle/>
            <a:p>
              <a:pPr algn="ctr"/>
              <a:r>
                <a:rPr lang="zh-CN" altLang="en-US" sz="2400" dirty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萬</a:t>
              </a:r>
            </a:p>
            <a:p>
              <a:pPr algn="ctr"/>
              <a:r>
                <a:rPr lang="zh-CN" altLang="en-US" sz="2400" dirty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以</a:t>
              </a:r>
            </a:p>
            <a:p>
              <a:pPr algn="ctr"/>
              <a:r>
                <a:rPr lang="zh-CN" altLang="en-US" sz="2400" dirty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內</a:t>
              </a:r>
            </a:p>
            <a:p>
              <a:pPr algn="ctr"/>
              <a:r>
                <a:rPr lang="zh-CN" altLang="en-US" sz="2400" dirty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的</a:t>
              </a:r>
            </a:p>
            <a:p>
              <a:pPr algn="ctr"/>
              <a:r>
                <a:rPr lang="zh-CN" altLang="en-US" sz="2400" dirty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加</a:t>
              </a:r>
            </a:p>
            <a:p>
              <a:pPr algn="ctr"/>
              <a:r>
                <a:rPr lang="zh-CN" altLang="en-US" sz="2400" dirty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法</a:t>
              </a:r>
            </a:p>
            <a:p>
              <a:pPr algn="ctr"/>
              <a:r>
                <a:rPr lang="zh-CN" altLang="en-US" sz="2400" dirty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和</a:t>
              </a:r>
            </a:p>
            <a:p>
              <a:pPr algn="ctr"/>
              <a:r>
                <a:rPr lang="zh-CN" altLang="en-US" sz="2400" dirty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減</a:t>
              </a:r>
            </a:p>
            <a:p>
              <a:pPr algn="ctr"/>
              <a:r>
                <a:rPr lang="zh-CN" altLang="en-US" sz="2400" dirty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法（一）</a:t>
              </a:r>
            </a:p>
          </p:txBody>
        </p:sp>
        <p:sp>
          <p:nvSpPr>
            <p:cNvPr id="28686" name="AutoShape 20"/>
            <p:cNvSpPr/>
            <p:nvPr/>
          </p:nvSpPr>
          <p:spPr>
            <a:xfrm rot="-10800000" flipV="1">
              <a:off x="1472" y="2788"/>
              <a:ext cx="260" cy="5173"/>
            </a:xfrm>
            <a:prstGeom prst="rightBrace">
              <a:avLst>
                <a:gd name="adj1" fmla="val 97567"/>
                <a:gd name="adj2" fmla="val 50000"/>
              </a:avLst>
            </a:prstGeom>
            <a:noFill/>
            <a:ln w="50800" cap="flat" cmpd="sng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vert="eaVert" anchor="ctr"/>
            <a:lstStyle/>
            <a:p>
              <a:endParaRPr lang="zh-CN" altLang="en-US" sz="100" dirty="0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748" y="2193"/>
              <a:ext cx="2029" cy="1116"/>
            </a:xfrm>
            <a:prstGeom prst="roundRect">
              <a:avLst/>
            </a:prstGeom>
            <a:solidFill>
              <a:srgbClr val="F7C4D5"/>
            </a:solidFill>
            <a:ln w="2857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noProof="1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口算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733" y="5045"/>
              <a:ext cx="5854" cy="1592"/>
            </a:xfrm>
            <a:prstGeom prst="roundRect">
              <a:avLst/>
            </a:prstGeom>
            <a:solidFill>
              <a:srgbClr val="F7C4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sym typeface="+mn-ea"/>
                </a:rPr>
                <a:t>幾百幾十加減幾百幾十的筆算</a:t>
              </a:r>
              <a:endParaRPr lang="zh-CN" altLang="en-US" sz="2400" noProof="1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732" y="7311"/>
              <a:ext cx="5730" cy="1360"/>
            </a:xfrm>
            <a:prstGeom prst="roundRect">
              <a:avLst/>
            </a:prstGeom>
            <a:solidFill>
              <a:srgbClr val="F7C4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加減法的估算</a:t>
              </a:r>
              <a:endParaRPr lang="zh-CN" altLang="en-US" sz="24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0" name="右箭头 9"/>
            <p:cNvSpPr/>
            <p:nvPr/>
          </p:nvSpPr>
          <p:spPr>
            <a:xfrm>
              <a:off x="8011" y="5731"/>
              <a:ext cx="567" cy="453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noProof="1">
                <a:solidFill>
                  <a:srgbClr val="000000"/>
                </a:solidFill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7925" y="7764"/>
              <a:ext cx="567" cy="453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12" name="AutoShape 20"/>
          <p:cNvSpPr/>
          <p:nvPr/>
        </p:nvSpPr>
        <p:spPr>
          <a:xfrm rot="-10800000" flipV="1">
            <a:off x="2484120" y="915035"/>
            <a:ext cx="109220" cy="989965"/>
          </a:xfrm>
          <a:prstGeom prst="rightBrace">
            <a:avLst>
              <a:gd name="adj1" fmla="val 97567"/>
              <a:gd name="adj2" fmla="val 50000"/>
            </a:avLst>
          </a:prstGeom>
          <a:noFill/>
          <a:ln w="50800" cap="flat" cmpd="sng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10800000" vert="eaVert" anchor="ctr"/>
          <a:lstStyle/>
          <a:p>
            <a:endParaRPr lang="zh-CN" altLang="en-US" sz="100" dirty="0">
              <a:solidFill>
                <a:srgbClr val="000000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14600" y="778510"/>
            <a:ext cx="2138680" cy="4298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兩位數加兩位數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514600" y="1706245"/>
            <a:ext cx="2138680" cy="4298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兩位數減兩位數</a:t>
            </a:r>
          </a:p>
        </p:txBody>
      </p:sp>
      <p:sp>
        <p:nvSpPr>
          <p:cNvPr id="21" name="矩形 20"/>
          <p:cNvSpPr/>
          <p:nvPr/>
        </p:nvSpPr>
        <p:spPr>
          <a:xfrm>
            <a:off x="4599940" y="1665605"/>
            <a:ext cx="4166870" cy="64008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先用兩位數減整十數，再用所得的差減一位數。口算有困難時可以列豎式計算。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知識網路</a:t>
            </a:r>
          </a:p>
        </p:txBody>
      </p:sp>
      <p:sp>
        <p:nvSpPr>
          <p:cNvPr id="8" name="矩形 7"/>
          <p:cNvSpPr/>
          <p:nvPr/>
        </p:nvSpPr>
        <p:spPr>
          <a:xfrm>
            <a:off x="4600158" y="552987"/>
            <a:ext cx="4166862" cy="996921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可以先用兩位數加整十數，再加一位數；</a:t>
            </a:r>
          </a:p>
          <a:p>
            <a:r>
              <a:rPr lang="zh-CN" altLang="en-US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也可以把十位和個位分開相加，再把兩次所得的和相加。</a:t>
            </a:r>
            <a:endParaRPr lang="zh-CN" altLang="en-US" b="1" noProof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28766" y="2498721"/>
            <a:ext cx="3891103" cy="785914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哪一位上的數相加滿十就要向前一位進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；哪一位上的數不夠減，就從前一位退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當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10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b="1" noProof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29243" y="3536128"/>
            <a:ext cx="3394833" cy="785914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根據問題和生活實際選擇恰當的估算策略。</a:t>
            </a:r>
            <a:endParaRPr lang="zh-CN" altLang="en-US" b="1" noProof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87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複習回顧</a:t>
            </a:r>
          </a:p>
        </p:txBody>
      </p:sp>
      <p:sp>
        <p:nvSpPr>
          <p:cNvPr id="4" name="矩形 3"/>
          <p:cNvSpPr/>
          <p:nvPr/>
        </p:nvSpPr>
        <p:spPr>
          <a:xfrm>
            <a:off x="2574290" y="137795"/>
            <a:ext cx="6546215" cy="553085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r>
              <a:rPr lang="zh-CN" altLang="en-US" sz="30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知識點</a:t>
            </a:r>
            <a:r>
              <a:rPr lang="en-US" altLang="zh-CN" sz="30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0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：口算兩位數加、減兩位數</a:t>
            </a:r>
          </a:p>
        </p:txBody>
      </p:sp>
      <p:sp>
        <p:nvSpPr>
          <p:cNvPr id="16387" name="TextBox 1"/>
          <p:cNvSpPr txBox="1"/>
          <p:nvPr/>
        </p:nvSpPr>
        <p:spPr>
          <a:xfrm>
            <a:off x="421005" y="855345"/>
            <a:ext cx="6934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1.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口算兩位數加兩位數的方法</a:t>
            </a:r>
          </a:p>
        </p:txBody>
      </p:sp>
      <p:sp>
        <p:nvSpPr>
          <p:cNvPr id="20484" name="TextBox 3"/>
          <p:cNvSpPr txBox="1"/>
          <p:nvPr/>
        </p:nvSpPr>
        <p:spPr>
          <a:xfrm>
            <a:off x="4183380" y="2233930"/>
            <a:ext cx="3435985" cy="2159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把</a:t>
            </a:r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28</a:t>
            </a:r>
            <a:r>
              <a: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分成</a:t>
            </a:r>
            <a:r>
              <a:rPr lang="en-US" altLang="zh-CN" sz="32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20</a:t>
            </a:r>
            <a:r>
              <a:rPr lang="zh-CN" altLang="en-US" sz="32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和</a:t>
            </a:r>
            <a:r>
              <a:rPr lang="en-US" altLang="zh-CN" sz="32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8</a:t>
            </a:r>
            <a:r>
              <a: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，</a:t>
            </a:r>
          </a:p>
          <a:p>
            <a:pPr>
              <a:lnSpc>
                <a:spcPct val="14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先算</a:t>
            </a:r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54+20=74</a:t>
            </a:r>
            <a:r>
              <a: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，</a:t>
            </a:r>
          </a:p>
          <a:p>
            <a:pPr>
              <a:lnSpc>
                <a:spcPct val="14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再算</a:t>
            </a:r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74+8=82</a:t>
            </a:r>
            <a:r>
              <a: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39520" y="2034540"/>
            <a:ext cx="15582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54+28=</a:t>
            </a:r>
          </a:p>
        </p:txBody>
      </p:sp>
      <p:sp>
        <p:nvSpPr>
          <p:cNvPr id="15" name="Rectangle 66"/>
          <p:cNvSpPr/>
          <p:nvPr/>
        </p:nvSpPr>
        <p:spPr>
          <a:xfrm>
            <a:off x="2926127" y="1986345"/>
            <a:ext cx="838200" cy="583565"/>
          </a:xfrm>
          <a:prstGeom prst="rect">
            <a:avLst/>
          </a:prstGeom>
          <a:noFill/>
          <a:ln w="19050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82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106863" y="1506855"/>
            <a:ext cx="1965585" cy="583562"/>
            <a:chOff x="1087" y="5473"/>
            <a:chExt cx="3096" cy="914"/>
          </a:xfrm>
        </p:grpSpPr>
        <p:sp>
          <p:nvSpPr>
            <p:cNvPr id="5125" name="文本框 29"/>
            <p:cNvSpPr txBox="1"/>
            <p:nvPr/>
          </p:nvSpPr>
          <p:spPr>
            <a:xfrm>
              <a:off x="1850" y="5473"/>
              <a:ext cx="2333" cy="9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rgbClr val="67D7BA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方法一</a:t>
              </a:r>
            </a:p>
          </p:txBody>
        </p:sp>
        <p:sp>
          <p:nvSpPr>
            <p:cNvPr id="5126" name="Freeform 34"/>
            <p:cNvSpPr>
              <a:spLocks noEditPoints="1"/>
            </p:cNvSpPr>
            <p:nvPr/>
          </p:nvSpPr>
          <p:spPr>
            <a:xfrm>
              <a:off x="1087" y="5608"/>
              <a:ext cx="834" cy="69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00" h="110">
                  <a:moveTo>
                    <a:pt x="23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8" y="0"/>
                    <a:pt x="71" y="1"/>
                    <a:pt x="74" y="4"/>
                  </a:cubicBezTo>
                  <a:cubicBezTo>
                    <a:pt x="76" y="6"/>
                    <a:pt x="77" y="9"/>
                    <a:pt x="77" y="1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1"/>
                    <a:pt x="68" y="11"/>
                    <a:pt x="67" y="10"/>
                  </a:cubicBezTo>
                  <a:cubicBezTo>
                    <a:pt x="67" y="10"/>
                    <a:pt x="66" y="9"/>
                    <a:pt x="65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8" y="18"/>
                    <a:pt x="28" y="19"/>
                  </a:cubicBezTo>
                  <a:cubicBezTo>
                    <a:pt x="28" y="21"/>
                    <a:pt x="27" y="23"/>
                    <a:pt x="25" y="24"/>
                  </a:cubicBezTo>
                  <a:cubicBezTo>
                    <a:pt x="24" y="25"/>
                    <a:pt x="23" y="26"/>
                    <a:pt x="21" y="26"/>
                  </a:cubicBezTo>
                  <a:cubicBezTo>
                    <a:pt x="20" y="26"/>
                    <a:pt x="19" y="26"/>
                    <a:pt x="18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10" y="86"/>
                    <a:pt x="10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1" y="87"/>
                    <a:pt x="11" y="88"/>
                    <a:pt x="12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9" y="97"/>
                    <a:pt x="6" y="96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" y="91"/>
                    <a:pt x="0" y="88"/>
                    <a:pt x="0" y="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lose/>
                  <a:moveTo>
                    <a:pt x="90" y="45"/>
                  </a:moveTo>
                  <a:cubicBezTo>
                    <a:pt x="90" y="43"/>
                    <a:pt x="90" y="43"/>
                    <a:pt x="90" y="43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62"/>
                    <a:pt x="88" y="70"/>
                    <a:pt x="82" y="77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93" y="73"/>
                    <a:pt x="98" y="63"/>
                    <a:pt x="100" y="53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0" y="45"/>
                    <a:pt x="90" y="45"/>
                    <a:pt x="90" y="45"/>
                  </a:cubicBezTo>
                  <a:close/>
                  <a:moveTo>
                    <a:pt x="74" y="47"/>
                  </a:moveTo>
                  <a:cubicBezTo>
                    <a:pt x="64" y="58"/>
                    <a:pt x="58" y="70"/>
                    <a:pt x="54" y="84"/>
                  </a:cubicBezTo>
                  <a:cubicBezTo>
                    <a:pt x="59" y="86"/>
                    <a:pt x="64" y="89"/>
                    <a:pt x="70" y="92"/>
                  </a:cubicBezTo>
                  <a:cubicBezTo>
                    <a:pt x="78" y="81"/>
                    <a:pt x="85" y="68"/>
                    <a:pt x="90" y="55"/>
                  </a:cubicBezTo>
                  <a:cubicBezTo>
                    <a:pt x="84" y="52"/>
                    <a:pt x="79" y="50"/>
                    <a:pt x="74" y="47"/>
                  </a:cubicBezTo>
                  <a:close/>
                  <a:moveTo>
                    <a:pt x="52" y="87"/>
                  </a:moveTo>
                  <a:cubicBezTo>
                    <a:pt x="50" y="103"/>
                    <a:pt x="50" y="103"/>
                    <a:pt x="50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52" y="87"/>
                    <a:pt x="52" y="87"/>
                    <a:pt x="52" y="87"/>
                  </a:cubicBezTo>
                  <a:close/>
                  <a:moveTo>
                    <a:pt x="18" y="56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8" y="56"/>
                    <a:pt x="18" y="56"/>
                    <a:pt x="18" y="56"/>
                  </a:cubicBezTo>
                  <a:close/>
                  <a:moveTo>
                    <a:pt x="18" y="43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18" y="43"/>
                    <a:pt x="18" y="43"/>
                    <a:pt x="18" y="43"/>
                  </a:cubicBezTo>
                  <a:close/>
                  <a:moveTo>
                    <a:pt x="18" y="31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37" y="19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37" y="19"/>
                    <a:pt x="37" y="19"/>
                    <a:pt x="37" y="19"/>
                  </a:cubicBezTo>
                  <a:close/>
                  <a:moveTo>
                    <a:pt x="12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1" y="22"/>
                    <a:pt x="22" y="21"/>
                    <a:pt x="22" y="20"/>
                  </a:cubicBezTo>
                  <a:cubicBezTo>
                    <a:pt x="23" y="20"/>
                    <a:pt x="24" y="19"/>
                    <a:pt x="24" y="18"/>
                  </a:cubicBezTo>
                  <a:cubicBezTo>
                    <a:pt x="24" y="18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12" y="21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3753168" y="1807845"/>
            <a:ext cx="0" cy="2844021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1527850" y="2541160"/>
            <a:ext cx="1351280" cy="1515427"/>
            <a:chOff x="2161" y="4000"/>
            <a:chExt cx="2128" cy="2386"/>
          </a:xfrm>
        </p:grpSpPr>
        <p:grpSp>
          <p:nvGrpSpPr>
            <p:cNvPr id="18" name="Group 8"/>
            <p:cNvGrpSpPr/>
            <p:nvPr/>
          </p:nvGrpSpPr>
          <p:grpSpPr>
            <a:xfrm>
              <a:off x="3186" y="4000"/>
              <a:ext cx="783" cy="540"/>
              <a:chOff x="1089" y="1253"/>
              <a:chExt cx="233" cy="136"/>
            </a:xfrm>
          </p:grpSpPr>
          <p:sp>
            <p:nvSpPr>
              <p:cNvPr id="20495" name="Line 9"/>
              <p:cNvSpPr/>
              <p:nvPr/>
            </p:nvSpPr>
            <p:spPr>
              <a:xfrm flipH="1">
                <a:off x="1089" y="1253"/>
                <a:ext cx="113" cy="136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496" name="Line 10"/>
              <p:cNvSpPr/>
              <p:nvPr/>
            </p:nvSpPr>
            <p:spPr>
              <a:xfrm>
                <a:off x="1202" y="1253"/>
                <a:ext cx="120" cy="136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9" name="Rectangle 11"/>
            <p:cNvSpPr/>
            <p:nvPr/>
          </p:nvSpPr>
          <p:spPr>
            <a:xfrm>
              <a:off x="2529" y="4427"/>
              <a:ext cx="1192" cy="919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Times New Roman" panose="02020603050405020304" pitchFamily="2" charset="0"/>
                </a:rPr>
                <a:t>20</a:t>
              </a:r>
            </a:p>
          </p:txBody>
        </p:sp>
        <p:sp>
          <p:nvSpPr>
            <p:cNvPr id="20" name="Rectangle 12"/>
            <p:cNvSpPr/>
            <p:nvPr/>
          </p:nvSpPr>
          <p:spPr>
            <a:xfrm>
              <a:off x="3776" y="4427"/>
              <a:ext cx="513" cy="919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Times New Roman" panose="02020603050405020304" pitchFamily="2" charset="0"/>
                </a:rPr>
                <a:t>8</a:t>
              </a:r>
            </a:p>
          </p:txBody>
        </p:sp>
        <p:sp>
          <p:nvSpPr>
            <p:cNvPr id="21" name="Line 13"/>
            <p:cNvSpPr/>
            <p:nvPr/>
          </p:nvSpPr>
          <p:spPr>
            <a:xfrm flipV="1">
              <a:off x="2211" y="5507"/>
              <a:ext cx="888" cy="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" name="Line 14"/>
            <p:cNvSpPr/>
            <p:nvPr/>
          </p:nvSpPr>
          <p:spPr>
            <a:xfrm flipH="1" flipV="1">
              <a:off x="2226" y="4000"/>
              <a:ext cx="0" cy="1505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" name="Rectangle 15"/>
            <p:cNvSpPr/>
            <p:nvPr/>
          </p:nvSpPr>
          <p:spPr>
            <a:xfrm>
              <a:off x="2161" y="5467"/>
              <a:ext cx="998" cy="91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Times New Roman" panose="02020603050405020304" pitchFamily="2" charset="0"/>
                </a:rPr>
                <a:t>74</a:t>
              </a:r>
            </a:p>
          </p:txBody>
        </p:sp>
        <p:sp>
          <p:nvSpPr>
            <p:cNvPr id="25" name="Line 16"/>
            <p:cNvSpPr/>
            <p:nvPr/>
          </p:nvSpPr>
          <p:spPr>
            <a:xfrm flipV="1">
              <a:off x="3096" y="5222"/>
              <a:ext cx="0" cy="283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79268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387" grpId="0"/>
      <p:bldP spid="20484" grpId="0"/>
      <p:bldP spid="6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複習回顧</a:t>
            </a:r>
          </a:p>
        </p:txBody>
      </p:sp>
      <p:sp>
        <p:nvSpPr>
          <p:cNvPr id="4" name="矩形 3"/>
          <p:cNvSpPr/>
          <p:nvPr/>
        </p:nvSpPr>
        <p:spPr>
          <a:xfrm>
            <a:off x="2574290" y="137795"/>
            <a:ext cx="6546215" cy="553085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r>
              <a:rPr lang="zh-CN" altLang="en-US" sz="30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知識點</a:t>
            </a:r>
            <a:r>
              <a:rPr lang="en-US" altLang="zh-CN" sz="30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0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：口算兩位數加、減兩位數</a:t>
            </a:r>
          </a:p>
        </p:txBody>
      </p:sp>
      <p:sp>
        <p:nvSpPr>
          <p:cNvPr id="16387" name="TextBox 1"/>
          <p:cNvSpPr txBox="1"/>
          <p:nvPr/>
        </p:nvSpPr>
        <p:spPr>
          <a:xfrm>
            <a:off x="421005" y="855345"/>
            <a:ext cx="6934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1.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口算兩位數加兩位數的方法</a:t>
            </a:r>
          </a:p>
        </p:txBody>
      </p:sp>
      <p:sp>
        <p:nvSpPr>
          <p:cNvPr id="20484" name="TextBox 3"/>
          <p:cNvSpPr txBox="1"/>
          <p:nvPr/>
        </p:nvSpPr>
        <p:spPr>
          <a:xfrm>
            <a:off x="3965575" y="2134870"/>
            <a:ext cx="4895850" cy="2607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都分成</a:t>
            </a:r>
            <a:r>
              <a:rPr lang="zh-CN" altLang="en-US" sz="32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整十數和一位數</a:t>
            </a:r>
            <a:r>
              <a: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。</a:t>
            </a:r>
            <a:r>
              <a: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先算</a:t>
            </a:r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50+20=70</a:t>
            </a:r>
            <a:r>
              <a: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，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再算</a:t>
            </a:r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4+8=12</a:t>
            </a:r>
            <a:r>
              <a: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，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最後算</a:t>
            </a:r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70+12=82</a:t>
            </a:r>
            <a:r>
              <a: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25220" y="2091055"/>
            <a:ext cx="15582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54+28=</a:t>
            </a:r>
          </a:p>
        </p:txBody>
      </p:sp>
      <p:sp>
        <p:nvSpPr>
          <p:cNvPr id="15" name="Rectangle 66"/>
          <p:cNvSpPr/>
          <p:nvPr/>
        </p:nvSpPr>
        <p:spPr>
          <a:xfrm>
            <a:off x="2781300" y="2077714"/>
            <a:ext cx="838200" cy="583565"/>
          </a:xfrm>
          <a:prstGeom prst="rect">
            <a:avLst/>
          </a:prstGeom>
          <a:noFill/>
          <a:ln w="19050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82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106863" y="1506855"/>
            <a:ext cx="1980188" cy="583562"/>
            <a:chOff x="1087" y="5473"/>
            <a:chExt cx="3119" cy="914"/>
          </a:xfrm>
        </p:grpSpPr>
        <p:sp>
          <p:nvSpPr>
            <p:cNvPr id="5125" name="文本框 29"/>
            <p:cNvSpPr txBox="1"/>
            <p:nvPr/>
          </p:nvSpPr>
          <p:spPr>
            <a:xfrm>
              <a:off x="1850" y="5473"/>
              <a:ext cx="2356" cy="9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rgbClr val="67D7BA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方法二</a:t>
              </a:r>
              <a:endParaRPr lang="zh-CN" altLang="en-US" sz="3200" dirty="0">
                <a:solidFill>
                  <a:srgbClr val="67D7BA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5126" name="Freeform 34"/>
            <p:cNvSpPr>
              <a:spLocks noEditPoints="1"/>
            </p:cNvSpPr>
            <p:nvPr/>
          </p:nvSpPr>
          <p:spPr>
            <a:xfrm>
              <a:off x="1087" y="5608"/>
              <a:ext cx="834" cy="69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00" h="110">
                  <a:moveTo>
                    <a:pt x="23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8" y="0"/>
                    <a:pt x="71" y="1"/>
                    <a:pt x="74" y="4"/>
                  </a:cubicBezTo>
                  <a:cubicBezTo>
                    <a:pt x="76" y="6"/>
                    <a:pt x="77" y="9"/>
                    <a:pt x="77" y="1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1"/>
                    <a:pt x="68" y="11"/>
                    <a:pt x="67" y="10"/>
                  </a:cubicBezTo>
                  <a:cubicBezTo>
                    <a:pt x="67" y="10"/>
                    <a:pt x="66" y="9"/>
                    <a:pt x="65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8" y="18"/>
                    <a:pt x="28" y="19"/>
                  </a:cubicBezTo>
                  <a:cubicBezTo>
                    <a:pt x="28" y="21"/>
                    <a:pt x="27" y="23"/>
                    <a:pt x="25" y="24"/>
                  </a:cubicBezTo>
                  <a:cubicBezTo>
                    <a:pt x="24" y="25"/>
                    <a:pt x="23" y="26"/>
                    <a:pt x="21" y="26"/>
                  </a:cubicBezTo>
                  <a:cubicBezTo>
                    <a:pt x="20" y="26"/>
                    <a:pt x="19" y="26"/>
                    <a:pt x="18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10" y="86"/>
                    <a:pt x="10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1" y="87"/>
                    <a:pt x="11" y="88"/>
                    <a:pt x="12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9" y="97"/>
                    <a:pt x="6" y="96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" y="91"/>
                    <a:pt x="0" y="88"/>
                    <a:pt x="0" y="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lose/>
                  <a:moveTo>
                    <a:pt x="90" y="45"/>
                  </a:moveTo>
                  <a:cubicBezTo>
                    <a:pt x="90" y="43"/>
                    <a:pt x="90" y="43"/>
                    <a:pt x="90" y="43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62"/>
                    <a:pt x="88" y="70"/>
                    <a:pt x="82" y="77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93" y="73"/>
                    <a:pt x="98" y="63"/>
                    <a:pt x="100" y="53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0" y="45"/>
                    <a:pt x="90" y="45"/>
                    <a:pt x="90" y="45"/>
                  </a:cubicBezTo>
                  <a:close/>
                  <a:moveTo>
                    <a:pt x="74" y="47"/>
                  </a:moveTo>
                  <a:cubicBezTo>
                    <a:pt x="64" y="58"/>
                    <a:pt x="58" y="70"/>
                    <a:pt x="54" y="84"/>
                  </a:cubicBezTo>
                  <a:cubicBezTo>
                    <a:pt x="59" y="86"/>
                    <a:pt x="64" y="89"/>
                    <a:pt x="70" y="92"/>
                  </a:cubicBezTo>
                  <a:cubicBezTo>
                    <a:pt x="78" y="81"/>
                    <a:pt x="85" y="68"/>
                    <a:pt x="90" y="55"/>
                  </a:cubicBezTo>
                  <a:cubicBezTo>
                    <a:pt x="84" y="52"/>
                    <a:pt x="79" y="50"/>
                    <a:pt x="74" y="47"/>
                  </a:cubicBezTo>
                  <a:close/>
                  <a:moveTo>
                    <a:pt x="52" y="87"/>
                  </a:moveTo>
                  <a:cubicBezTo>
                    <a:pt x="50" y="103"/>
                    <a:pt x="50" y="103"/>
                    <a:pt x="50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52" y="87"/>
                    <a:pt x="52" y="87"/>
                    <a:pt x="52" y="87"/>
                  </a:cubicBezTo>
                  <a:close/>
                  <a:moveTo>
                    <a:pt x="18" y="56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8" y="56"/>
                    <a:pt x="18" y="56"/>
                    <a:pt x="18" y="56"/>
                  </a:cubicBezTo>
                  <a:close/>
                  <a:moveTo>
                    <a:pt x="18" y="43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18" y="43"/>
                    <a:pt x="18" y="43"/>
                    <a:pt x="18" y="43"/>
                  </a:cubicBezTo>
                  <a:close/>
                  <a:moveTo>
                    <a:pt x="18" y="31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37" y="19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37" y="19"/>
                    <a:pt x="37" y="19"/>
                    <a:pt x="37" y="19"/>
                  </a:cubicBezTo>
                  <a:close/>
                  <a:moveTo>
                    <a:pt x="12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1" y="22"/>
                    <a:pt x="22" y="21"/>
                    <a:pt x="22" y="20"/>
                  </a:cubicBezTo>
                  <a:cubicBezTo>
                    <a:pt x="23" y="20"/>
                    <a:pt x="24" y="19"/>
                    <a:pt x="24" y="18"/>
                  </a:cubicBezTo>
                  <a:cubicBezTo>
                    <a:pt x="24" y="18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12" y="21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3753168" y="1807845"/>
            <a:ext cx="0" cy="2808021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975836" y="2560002"/>
            <a:ext cx="1738630" cy="1533525"/>
            <a:chOff x="1333" y="4058"/>
            <a:chExt cx="2738" cy="2415"/>
          </a:xfrm>
        </p:grpSpPr>
        <p:grpSp>
          <p:nvGrpSpPr>
            <p:cNvPr id="20" name="Group 59"/>
            <p:cNvGrpSpPr/>
            <p:nvPr/>
          </p:nvGrpSpPr>
          <p:grpSpPr>
            <a:xfrm>
              <a:off x="3249" y="4058"/>
              <a:ext cx="435" cy="372"/>
              <a:chOff x="1117" y="1253"/>
              <a:chExt cx="174" cy="149"/>
            </a:xfrm>
          </p:grpSpPr>
          <p:sp>
            <p:nvSpPr>
              <p:cNvPr id="19480" name="Line 60"/>
              <p:cNvSpPr/>
              <p:nvPr/>
            </p:nvSpPr>
            <p:spPr>
              <a:xfrm flipH="1">
                <a:off x="1117" y="1253"/>
                <a:ext cx="85" cy="149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81" name="Line 61"/>
              <p:cNvSpPr/>
              <p:nvPr/>
            </p:nvSpPr>
            <p:spPr>
              <a:xfrm>
                <a:off x="1202" y="1253"/>
                <a:ext cx="89" cy="149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1" name="Rectangle 62"/>
            <p:cNvSpPr/>
            <p:nvPr/>
          </p:nvSpPr>
          <p:spPr>
            <a:xfrm>
              <a:off x="2656" y="4363"/>
              <a:ext cx="928" cy="91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20</a:t>
              </a:r>
            </a:p>
          </p:txBody>
        </p:sp>
        <p:sp>
          <p:nvSpPr>
            <p:cNvPr id="22" name="Rectangle 63"/>
            <p:cNvSpPr/>
            <p:nvPr/>
          </p:nvSpPr>
          <p:spPr>
            <a:xfrm>
              <a:off x="3559" y="4363"/>
              <a:ext cx="513" cy="919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8</a:t>
              </a:r>
            </a:p>
          </p:txBody>
        </p:sp>
        <p:sp>
          <p:nvSpPr>
            <p:cNvPr id="24" name="Line 64"/>
            <p:cNvSpPr/>
            <p:nvPr/>
          </p:nvSpPr>
          <p:spPr>
            <a:xfrm>
              <a:off x="1820" y="5503"/>
              <a:ext cx="1304" cy="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" name="Line 65"/>
            <p:cNvSpPr/>
            <p:nvPr/>
          </p:nvSpPr>
          <p:spPr>
            <a:xfrm flipH="1" flipV="1">
              <a:off x="1806" y="5288"/>
              <a:ext cx="3" cy="227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" name="Rectangle 66"/>
            <p:cNvSpPr/>
            <p:nvPr/>
          </p:nvSpPr>
          <p:spPr>
            <a:xfrm>
              <a:off x="1577" y="5555"/>
              <a:ext cx="928" cy="91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70</a:t>
              </a:r>
              <a:endPara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  <p:sp>
          <p:nvSpPr>
            <p:cNvPr id="27" name="Line 67"/>
            <p:cNvSpPr/>
            <p:nvPr/>
          </p:nvSpPr>
          <p:spPr>
            <a:xfrm flipV="1">
              <a:off x="3130" y="5288"/>
              <a:ext cx="0" cy="227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8" name="Group 59"/>
            <p:cNvGrpSpPr/>
            <p:nvPr/>
          </p:nvGrpSpPr>
          <p:grpSpPr>
            <a:xfrm>
              <a:off x="1926" y="4058"/>
              <a:ext cx="448" cy="372"/>
              <a:chOff x="1107" y="1219"/>
              <a:chExt cx="179" cy="149"/>
            </a:xfrm>
          </p:grpSpPr>
          <p:sp>
            <p:nvSpPr>
              <p:cNvPr id="19478" name="Line 60"/>
              <p:cNvSpPr/>
              <p:nvPr/>
            </p:nvSpPr>
            <p:spPr>
              <a:xfrm flipH="1">
                <a:off x="1107" y="1219"/>
                <a:ext cx="95" cy="149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79" name="Line 61"/>
              <p:cNvSpPr/>
              <p:nvPr/>
            </p:nvSpPr>
            <p:spPr>
              <a:xfrm>
                <a:off x="1202" y="1219"/>
                <a:ext cx="84" cy="149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9" name="Rectangle 62"/>
            <p:cNvSpPr/>
            <p:nvPr/>
          </p:nvSpPr>
          <p:spPr>
            <a:xfrm>
              <a:off x="1333" y="4363"/>
              <a:ext cx="928" cy="91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50</a:t>
              </a:r>
            </a:p>
          </p:txBody>
        </p:sp>
        <p:sp>
          <p:nvSpPr>
            <p:cNvPr id="30" name="Rectangle 63"/>
            <p:cNvSpPr/>
            <p:nvPr/>
          </p:nvSpPr>
          <p:spPr>
            <a:xfrm>
              <a:off x="2166" y="4363"/>
              <a:ext cx="513" cy="919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4</a:t>
              </a:r>
            </a:p>
          </p:txBody>
        </p:sp>
        <p:sp>
          <p:nvSpPr>
            <p:cNvPr id="31" name="Line 65"/>
            <p:cNvSpPr/>
            <p:nvPr/>
          </p:nvSpPr>
          <p:spPr>
            <a:xfrm flipH="1" flipV="1">
              <a:off x="2470" y="5158"/>
              <a:ext cx="18" cy="49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" name="Line 64"/>
            <p:cNvSpPr/>
            <p:nvPr/>
          </p:nvSpPr>
          <p:spPr>
            <a:xfrm flipV="1">
              <a:off x="2488" y="5635"/>
              <a:ext cx="1361" cy="3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Line 67"/>
            <p:cNvSpPr/>
            <p:nvPr/>
          </p:nvSpPr>
          <p:spPr>
            <a:xfrm flipH="1" flipV="1">
              <a:off x="3817" y="5158"/>
              <a:ext cx="5" cy="477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4" name="Rectangle 66"/>
            <p:cNvSpPr/>
            <p:nvPr/>
          </p:nvSpPr>
          <p:spPr>
            <a:xfrm>
              <a:off x="2597" y="5555"/>
              <a:ext cx="928" cy="91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12</a:t>
              </a:r>
              <a:endPara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13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實戰演練</a:t>
            </a:r>
          </a:p>
        </p:txBody>
      </p:sp>
      <p:sp>
        <p:nvSpPr>
          <p:cNvPr id="2" name="矩形 1"/>
          <p:cNvSpPr/>
          <p:nvPr/>
        </p:nvSpPr>
        <p:spPr>
          <a:xfrm>
            <a:off x="2574290" y="137795"/>
            <a:ext cx="6546215" cy="553085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r>
              <a:rPr lang="zh-CN" altLang="en-US" sz="30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知識點</a:t>
            </a:r>
            <a:r>
              <a:rPr lang="en-US" altLang="zh-CN" sz="30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0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：口算兩位數加、減兩位數</a:t>
            </a:r>
          </a:p>
        </p:txBody>
      </p:sp>
      <p:sp>
        <p:nvSpPr>
          <p:cNvPr id="18435" name="TextBox 2"/>
          <p:cNvSpPr txBox="1"/>
          <p:nvPr/>
        </p:nvSpPr>
        <p:spPr>
          <a:xfrm>
            <a:off x="859155" y="690880"/>
            <a:ext cx="22396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一、口算。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32781" name="文本框 3"/>
          <p:cNvSpPr txBox="1"/>
          <p:nvPr/>
        </p:nvSpPr>
        <p:spPr>
          <a:xfrm>
            <a:off x="1188085" y="1591310"/>
            <a:ext cx="6966585" cy="300101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58-40=                    68-24= 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38+40=</a:t>
            </a:r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                  </a:t>
            </a:r>
            <a:r>
              <a:rPr lang="en-US" altLang="zh-CN" sz="3200" dirty="0" smtClean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120+230</a:t>
            </a:r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=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96-45=</a:t>
            </a:r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                   </a:t>
            </a:r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45+23=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34+25=</a:t>
            </a:r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                  </a:t>
            </a:r>
            <a:r>
              <a:rPr lang="en-US" altLang="zh-CN" sz="3200" dirty="0" smtClean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500+110</a:t>
            </a:r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=                      </a:t>
            </a:r>
          </a:p>
        </p:txBody>
      </p:sp>
      <p:sp>
        <p:nvSpPr>
          <p:cNvPr id="32782" name="文本框 4"/>
          <p:cNvSpPr txBox="1"/>
          <p:nvPr/>
        </p:nvSpPr>
        <p:spPr>
          <a:xfrm>
            <a:off x="2819446" y="1750535"/>
            <a:ext cx="820420" cy="424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32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18</a:t>
            </a:r>
          </a:p>
        </p:txBody>
      </p:sp>
      <p:sp>
        <p:nvSpPr>
          <p:cNvPr id="32783" name="文本框 5"/>
          <p:cNvSpPr txBox="1"/>
          <p:nvPr/>
        </p:nvSpPr>
        <p:spPr>
          <a:xfrm>
            <a:off x="7247255" y="1777894"/>
            <a:ext cx="821055" cy="424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32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44</a:t>
            </a:r>
          </a:p>
        </p:txBody>
      </p:sp>
      <p:sp>
        <p:nvSpPr>
          <p:cNvPr id="32784" name="文本框 6"/>
          <p:cNvSpPr txBox="1"/>
          <p:nvPr/>
        </p:nvSpPr>
        <p:spPr>
          <a:xfrm>
            <a:off x="2923210" y="2518410"/>
            <a:ext cx="821055" cy="422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32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78</a:t>
            </a:r>
          </a:p>
        </p:txBody>
      </p:sp>
      <p:sp>
        <p:nvSpPr>
          <p:cNvPr id="32785" name="文本框 7"/>
          <p:cNvSpPr txBox="1"/>
          <p:nvPr/>
        </p:nvSpPr>
        <p:spPr>
          <a:xfrm>
            <a:off x="7825105" y="2526297"/>
            <a:ext cx="1169035" cy="422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32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350</a:t>
            </a:r>
          </a:p>
        </p:txBody>
      </p:sp>
      <p:sp>
        <p:nvSpPr>
          <p:cNvPr id="32786" name="文本框 8"/>
          <p:cNvSpPr txBox="1"/>
          <p:nvPr/>
        </p:nvSpPr>
        <p:spPr>
          <a:xfrm>
            <a:off x="2766875" y="3256169"/>
            <a:ext cx="820420" cy="424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32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51</a:t>
            </a:r>
          </a:p>
        </p:txBody>
      </p:sp>
      <p:sp>
        <p:nvSpPr>
          <p:cNvPr id="32787" name="文本框 9"/>
          <p:cNvSpPr txBox="1"/>
          <p:nvPr/>
        </p:nvSpPr>
        <p:spPr>
          <a:xfrm>
            <a:off x="7414577" y="3177078"/>
            <a:ext cx="821055" cy="424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32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68</a:t>
            </a:r>
          </a:p>
        </p:txBody>
      </p:sp>
      <p:sp>
        <p:nvSpPr>
          <p:cNvPr id="32788" name="文本框 10"/>
          <p:cNvSpPr txBox="1"/>
          <p:nvPr/>
        </p:nvSpPr>
        <p:spPr>
          <a:xfrm>
            <a:off x="2923209" y="3962706"/>
            <a:ext cx="821055" cy="422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32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59</a:t>
            </a:r>
          </a:p>
        </p:txBody>
      </p:sp>
      <p:sp>
        <p:nvSpPr>
          <p:cNvPr id="32789" name="文本框 12"/>
          <p:cNvSpPr txBox="1"/>
          <p:nvPr/>
        </p:nvSpPr>
        <p:spPr>
          <a:xfrm>
            <a:off x="8008865" y="3937490"/>
            <a:ext cx="1417320" cy="422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32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610</a:t>
            </a:r>
          </a:p>
        </p:txBody>
      </p:sp>
    </p:spTree>
    <p:extLst>
      <p:ext uri="{BB962C8B-B14F-4D97-AF65-F5344CB8AC3E}">
        <p14:creationId xmlns:p14="http://schemas.microsoft.com/office/powerpoint/2010/main" val="35769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複習回顧</a:t>
            </a:r>
          </a:p>
        </p:txBody>
      </p:sp>
      <p:sp>
        <p:nvSpPr>
          <p:cNvPr id="4" name="矩形 3"/>
          <p:cNvSpPr/>
          <p:nvPr/>
        </p:nvSpPr>
        <p:spPr>
          <a:xfrm>
            <a:off x="219305" y="618809"/>
            <a:ext cx="8467387" cy="692497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0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知識點</a:t>
            </a:r>
            <a:r>
              <a:rPr lang="en-US" altLang="zh-CN" sz="30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0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3000" dirty="0" err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幾百幾十數加、減幾百幾十數的筆算</a:t>
            </a:r>
            <a:endParaRPr lang="en-US" altLang="zh-CN" sz="3000" noProof="1">
              <a:solidFill>
                <a:srgbClr val="67D7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56" name="TextBox 2"/>
          <p:cNvSpPr txBox="1"/>
          <p:nvPr/>
        </p:nvSpPr>
        <p:spPr>
          <a:xfrm>
            <a:off x="1009650" y="1354455"/>
            <a:ext cx="3333756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370</a:t>
            </a:r>
            <a:r>
              <a: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＋</a:t>
            </a:r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540</a:t>
            </a:r>
            <a:r>
              <a: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＝</a:t>
            </a:r>
          </a:p>
        </p:txBody>
      </p:sp>
      <p:grpSp>
        <p:nvGrpSpPr>
          <p:cNvPr id="9" name="Group 75"/>
          <p:cNvGrpSpPr/>
          <p:nvPr/>
        </p:nvGrpSpPr>
        <p:grpSpPr>
          <a:xfrm>
            <a:off x="254319" y="1933576"/>
            <a:ext cx="2768599" cy="1062038"/>
            <a:chOff x="775" y="1889"/>
            <a:chExt cx="1744" cy="669"/>
          </a:xfrm>
        </p:grpSpPr>
        <p:cxnSp>
          <p:nvCxnSpPr>
            <p:cNvPr id="23575" name="直接连接符 80"/>
            <p:cNvCxnSpPr/>
            <p:nvPr/>
          </p:nvCxnSpPr>
          <p:spPr>
            <a:xfrm flipV="1">
              <a:off x="1001" y="2539"/>
              <a:ext cx="1380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3576" name="TextBox 62"/>
            <p:cNvSpPr txBox="1"/>
            <p:nvPr/>
          </p:nvSpPr>
          <p:spPr>
            <a:xfrm>
              <a:off x="1300" y="1889"/>
              <a:ext cx="1219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3   7   0</a:t>
              </a:r>
            </a:p>
          </p:txBody>
        </p:sp>
        <p:sp>
          <p:nvSpPr>
            <p:cNvPr id="23577" name="TextBox 79"/>
            <p:cNvSpPr txBox="1"/>
            <p:nvPr/>
          </p:nvSpPr>
          <p:spPr>
            <a:xfrm>
              <a:off x="775" y="2190"/>
              <a:ext cx="1739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 ＋  </a:t>
              </a:r>
              <a:r>
                <a:rPr lang="en-US" altLang="zh-CN" sz="3200" dirty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5   4   0</a:t>
              </a:r>
              <a:endPara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83715" y="3010995"/>
            <a:ext cx="4083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0007" y="2629334"/>
            <a:ext cx="32385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</a:p>
        </p:txBody>
      </p:sp>
      <p:sp>
        <p:nvSpPr>
          <p:cNvPr id="3" name="TextBox 14"/>
          <p:cNvSpPr txBox="1"/>
          <p:nvPr/>
        </p:nvSpPr>
        <p:spPr>
          <a:xfrm>
            <a:off x="1125855" y="3036372"/>
            <a:ext cx="4083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9</a:t>
            </a:r>
          </a:p>
        </p:txBody>
      </p:sp>
      <p:sp>
        <p:nvSpPr>
          <p:cNvPr id="5" name="TextBox 15"/>
          <p:cNvSpPr txBox="1"/>
          <p:nvPr/>
        </p:nvSpPr>
        <p:spPr>
          <a:xfrm>
            <a:off x="2438227" y="3036372"/>
            <a:ext cx="4083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</a:t>
            </a:r>
          </a:p>
        </p:txBody>
      </p:sp>
      <p:sp>
        <p:nvSpPr>
          <p:cNvPr id="7" name="TextBox 16"/>
          <p:cNvSpPr txBox="1"/>
          <p:nvPr/>
        </p:nvSpPr>
        <p:spPr>
          <a:xfrm>
            <a:off x="3111818" y="1357630"/>
            <a:ext cx="22018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910</a:t>
            </a:r>
            <a:endParaRPr lang="en-US" altLang="zh-CN" sz="3200" dirty="0">
              <a:solidFill>
                <a:srgbClr val="00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3564" name="TextBox 2"/>
          <p:cNvSpPr txBox="1"/>
          <p:nvPr/>
        </p:nvSpPr>
        <p:spPr>
          <a:xfrm>
            <a:off x="4800600" y="1410018"/>
            <a:ext cx="27844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530</a:t>
            </a:r>
            <a:r>
              <a: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－</a:t>
            </a:r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370</a:t>
            </a:r>
            <a:r>
              <a: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＝</a:t>
            </a:r>
          </a:p>
        </p:txBody>
      </p:sp>
      <p:grpSp>
        <p:nvGrpSpPr>
          <p:cNvPr id="20" name="Group 65"/>
          <p:cNvGrpSpPr/>
          <p:nvPr/>
        </p:nvGrpSpPr>
        <p:grpSpPr>
          <a:xfrm>
            <a:off x="4807744" y="2056851"/>
            <a:ext cx="2776538" cy="1041400"/>
            <a:chOff x="1047" y="1869"/>
            <a:chExt cx="1749" cy="656"/>
          </a:xfrm>
        </p:grpSpPr>
        <p:sp>
          <p:nvSpPr>
            <p:cNvPr id="23572" name="TextBox 78"/>
            <p:cNvSpPr txBox="1"/>
            <p:nvPr/>
          </p:nvSpPr>
          <p:spPr>
            <a:xfrm>
              <a:off x="1303" y="1869"/>
              <a:ext cx="133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  5   3  </a:t>
              </a:r>
              <a:r>
                <a:rPr lang="en-US" altLang="zh-CN" sz="3200" dirty="0" smtClean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0</a:t>
              </a:r>
              <a:endPara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23573" name="TextBox 79"/>
            <p:cNvSpPr txBox="1"/>
            <p:nvPr/>
          </p:nvSpPr>
          <p:spPr>
            <a:xfrm>
              <a:off x="1047" y="2157"/>
              <a:ext cx="1749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dirty="0" smtClean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 － </a:t>
              </a:r>
              <a:r>
                <a:rPr lang="en-US" altLang="zh-CN" sz="3200" dirty="0" smtClean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3   </a:t>
              </a:r>
              <a:r>
                <a:rPr lang="en-US" altLang="zh-CN" sz="3200" dirty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7  </a:t>
              </a:r>
              <a:r>
                <a:rPr lang="en-US" altLang="zh-CN" sz="3200" dirty="0" smtClean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0</a:t>
              </a:r>
              <a:endPara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cxnSp>
          <p:nvCxnSpPr>
            <p:cNvPr id="23574" name="直接连接符 80"/>
            <p:cNvCxnSpPr/>
            <p:nvPr/>
          </p:nvCxnSpPr>
          <p:spPr>
            <a:xfrm flipV="1">
              <a:off x="1303" y="2483"/>
              <a:ext cx="1374" cy="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24" name="TextBox 23"/>
          <p:cNvSpPr txBox="1"/>
          <p:nvPr/>
        </p:nvSpPr>
        <p:spPr>
          <a:xfrm>
            <a:off x="6192837" y="3058795"/>
            <a:ext cx="4083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8325" y="3059140"/>
            <a:ext cx="4083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91818" y="3058795"/>
            <a:ext cx="4083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</a:t>
            </a:r>
          </a:p>
        </p:txBody>
      </p:sp>
      <p:sp>
        <p:nvSpPr>
          <p:cNvPr id="8" name="TextBox 16"/>
          <p:cNvSpPr txBox="1"/>
          <p:nvPr/>
        </p:nvSpPr>
        <p:spPr>
          <a:xfrm>
            <a:off x="7081837" y="1382281"/>
            <a:ext cx="13881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160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1110" y="3828357"/>
            <a:ext cx="3603625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哪一位上的數相加</a:t>
            </a:r>
            <a:r>
              <a:rPr lang="zh-CN" altLang="en-US" sz="28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滿十</a:t>
            </a:r>
            <a:r>
              <a:rPr lang="zh-CN" altLang="en-US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就要向前一位</a:t>
            </a:r>
            <a:r>
              <a:rPr lang="zh-CN" altLang="en-US" sz="28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進</a:t>
            </a:r>
            <a:r>
              <a:rPr lang="en-US" altLang="zh-CN" sz="28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65039" y="3828356"/>
            <a:ext cx="3672205" cy="95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哪一位上的數</a:t>
            </a:r>
            <a:r>
              <a:rPr lang="zh-CN" altLang="en-US" sz="28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不夠減</a:t>
            </a:r>
            <a:r>
              <a:rPr lang="zh-CN" altLang="en-US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，就從前一位</a:t>
            </a:r>
            <a:r>
              <a:rPr lang="zh-CN" altLang="en-US" sz="28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退1當10</a:t>
            </a:r>
            <a:r>
              <a:rPr lang="zh-CN" altLang="en-US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。</a:t>
            </a:r>
          </a:p>
        </p:txBody>
      </p:sp>
      <p:sp>
        <p:nvSpPr>
          <p:cNvPr id="28" name="TextBox 13"/>
          <p:cNvSpPr txBox="1"/>
          <p:nvPr/>
        </p:nvSpPr>
        <p:spPr>
          <a:xfrm>
            <a:off x="5707221" y="1971435"/>
            <a:ext cx="32385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</a:p>
        </p:txBody>
      </p:sp>
      <p:cxnSp>
        <p:nvCxnSpPr>
          <p:cNvPr id="12" name="直線接點 11"/>
          <p:cNvCxnSpPr/>
          <p:nvPr/>
        </p:nvCxnSpPr>
        <p:spPr>
          <a:xfrm>
            <a:off x="1125855" y="3562324"/>
            <a:ext cx="16779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1125855" y="3654514"/>
            <a:ext cx="16779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5538325" y="3562324"/>
            <a:ext cx="16779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5538325" y="3654514"/>
            <a:ext cx="16779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62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3556" grpId="0"/>
      <p:bldP spid="13" grpId="0"/>
      <p:bldP spid="14" grpId="0"/>
      <p:bldP spid="3" grpId="0"/>
      <p:bldP spid="5" grpId="0"/>
      <p:bldP spid="7" grpId="0"/>
      <p:bldP spid="23564" grpId="0"/>
      <p:bldP spid="24" grpId="0"/>
      <p:bldP spid="26" grpId="0"/>
      <p:bldP spid="27" grpId="0"/>
      <p:bldP spid="8" grpId="0"/>
      <p:bldP spid="10" grpId="0" animBg="1"/>
      <p:bldP spid="11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1633" y="1720850"/>
            <a:ext cx="574675" cy="19380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時</a:t>
            </a:r>
          </a:p>
          <a:p>
            <a:pPr algn="ctr"/>
            <a:r>
              <a:rPr lang="zh-CN" altLang="en-US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、</a:t>
            </a:r>
            <a:r>
              <a:rPr lang="zh-CN" alt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</a:t>
            </a:r>
          </a:p>
          <a:p>
            <a:pPr algn="ctr"/>
            <a:r>
              <a:rPr lang="zh-CN" alt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、秒 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1054100" y="1120775"/>
            <a:ext cx="311785" cy="3023870"/>
          </a:xfrm>
          <a:prstGeom prst="leftBrace">
            <a:avLst>
              <a:gd name="adj1" fmla="val 116350"/>
              <a:gd name="adj2" fmla="val 50000"/>
            </a:avLst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34490" y="890905"/>
            <a:ext cx="828675" cy="829945"/>
          </a:xfrm>
          <a:prstGeom prst="rect">
            <a:avLst/>
          </a:prstGeom>
          <a:solidFill>
            <a:srgbClr val="F7C4D5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秒的認識</a:t>
            </a:r>
            <a:endParaRPr lang="zh-CN" altLang="en-US" sz="24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34490" y="2573020"/>
            <a:ext cx="814705" cy="829945"/>
          </a:xfrm>
          <a:prstGeom prst="rect">
            <a:avLst/>
          </a:prstGeom>
          <a:solidFill>
            <a:srgbClr val="F7C4D5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時間單位</a:t>
            </a:r>
            <a:endParaRPr lang="zh-CN" altLang="en-US" sz="24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1483360" y="3829685"/>
            <a:ext cx="1151890" cy="829945"/>
          </a:xfrm>
          <a:prstGeom prst="rect">
            <a:avLst/>
          </a:prstGeom>
          <a:solidFill>
            <a:srgbClr val="F7C4D5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時間的計算</a:t>
            </a:r>
            <a:endParaRPr lang="zh-CN" altLang="en-US" sz="24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2597785" y="735330"/>
            <a:ext cx="379730" cy="985520"/>
          </a:xfrm>
          <a:prstGeom prst="leftBrace">
            <a:avLst>
              <a:gd name="adj1" fmla="val 49407"/>
              <a:gd name="adj2" fmla="val 50000"/>
            </a:avLst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6730" y="430530"/>
            <a:ext cx="4487545" cy="460375"/>
          </a:xfrm>
          <a:prstGeom prst="rect">
            <a:avLst/>
          </a:prstGeom>
          <a:solidFill>
            <a:srgbClr val="FDD2A7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計量</a:t>
            </a:r>
            <a:r>
              <a:rPr lang="zh-CN" altLang="en-US" sz="24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很短的時間</a:t>
            </a:r>
            <a:r>
              <a:rPr lang="zh-CN" altLang="en-US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用秒作單位</a:t>
            </a:r>
            <a:endParaRPr lang="zh-CN" altLang="en-US" sz="24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6730" y="950595"/>
            <a:ext cx="4171950" cy="460375"/>
          </a:xfrm>
          <a:prstGeom prst="rect">
            <a:avLst/>
          </a:prstGeom>
          <a:solidFill>
            <a:srgbClr val="FDD2A7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體會</a:t>
            </a:r>
            <a:r>
              <a:rPr lang="en-US" altLang="zh-CN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  <a:r>
              <a:rPr lang="zh-CN" altLang="en-US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秒的時間有多長</a:t>
            </a:r>
            <a:endParaRPr lang="zh-CN" altLang="en-US" sz="24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46730" y="1470660"/>
            <a:ext cx="5160010" cy="829945"/>
          </a:xfrm>
          <a:prstGeom prst="rect">
            <a:avLst/>
          </a:prstGeom>
          <a:solidFill>
            <a:srgbClr val="FDD2A7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  <a:r>
              <a:rPr lang="en-US" altLang="zh-CN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.</a:t>
            </a:r>
            <a:r>
              <a:rPr lang="zh-CN" altLang="en-US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秒針走</a:t>
            </a:r>
            <a:r>
              <a:rPr lang="en-US" altLang="zh-CN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  <a:r>
              <a:rPr lang="zh-CN" alt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小格是</a:t>
            </a:r>
            <a:r>
              <a:rPr lang="en-US" altLang="zh-CN" sz="24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  <a:r>
              <a:rPr lang="zh-CN" alt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秒</a:t>
            </a:r>
            <a:r>
              <a:rPr lang="en-US" altLang="zh-CN" sz="24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,</a:t>
            </a:r>
            <a:r>
              <a:rPr lang="zh-CN" alt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走一圈是</a:t>
            </a:r>
            <a:r>
              <a:rPr lang="en-US" altLang="zh-CN" sz="24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60</a:t>
            </a:r>
            <a:r>
              <a:rPr lang="zh-CN" alt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秒</a:t>
            </a:r>
          </a:p>
          <a:p>
            <a:r>
              <a:rPr lang="en-US" altLang="zh-CN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2.</a:t>
            </a:r>
            <a:r>
              <a:rPr lang="en-US" altLang="zh-CN" sz="24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</a:t>
            </a:r>
            <a:r>
              <a:rPr lang="en-US" altLang="zh-CN" sz="24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=60</a:t>
            </a:r>
            <a:r>
              <a:rPr lang="zh-CN" altLang="en-US" sz="24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秒</a:t>
            </a:r>
          </a:p>
        </p:txBody>
      </p:sp>
      <p:sp>
        <p:nvSpPr>
          <p:cNvPr id="8" name="左大括号 11"/>
          <p:cNvSpPr/>
          <p:nvPr/>
        </p:nvSpPr>
        <p:spPr>
          <a:xfrm>
            <a:off x="2541905" y="2644775"/>
            <a:ext cx="377825" cy="635635"/>
          </a:xfrm>
          <a:prstGeom prst="leftBrace">
            <a:avLst>
              <a:gd name="adj1" fmla="val 23865"/>
              <a:gd name="adj2" fmla="val 50000"/>
            </a:avLst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013075" y="2470785"/>
            <a:ext cx="5576570" cy="461665"/>
          </a:xfrm>
          <a:prstGeom prst="rect">
            <a:avLst/>
          </a:prstGeom>
          <a:solidFill>
            <a:srgbClr val="FDD2A7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“</a:t>
            </a:r>
            <a:r>
              <a:rPr lang="zh-CN" alt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大</a:t>
            </a:r>
            <a:r>
              <a:rPr lang="zh-CN" altLang="en-US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” 化 </a:t>
            </a:r>
            <a:r>
              <a:rPr lang="en-US" altLang="zh-CN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“</a:t>
            </a:r>
            <a:r>
              <a:rPr lang="zh-CN" alt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小</a:t>
            </a:r>
            <a:r>
              <a:rPr lang="zh-CN" altLang="en-US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” </a:t>
            </a:r>
            <a:r>
              <a:rPr lang="en-US" altLang="zh-CN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,</a:t>
            </a:r>
            <a:r>
              <a:rPr lang="zh-CN" altLang="en-US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大的時間是幾就是幾個</a:t>
            </a:r>
            <a:r>
              <a:rPr lang="en-US" altLang="zh-CN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60</a:t>
            </a:r>
            <a:endParaRPr lang="en-US" altLang="zh-CN" sz="24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013075" y="2996565"/>
            <a:ext cx="5978409" cy="461665"/>
          </a:xfrm>
          <a:prstGeom prst="rect">
            <a:avLst/>
          </a:prstGeom>
          <a:solidFill>
            <a:srgbClr val="FDD2A7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“</a:t>
            </a:r>
            <a:r>
              <a:rPr lang="zh-CN" alt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小</a:t>
            </a:r>
            <a:r>
              <a:rPr lang="zh-CN" altLang="en-US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” 化 </a:t>
            </a:r>
            <a:r>
              <a:rPr lang="en-US" altLang="zh-CN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“</a:t>
            </a:r>
            <a:r>
              <a:rPr lang="zh-CN" alt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大</a:t>
            </a:r>
            <a:r>
              <a:rPr lang="zh-CN" altLang="en-US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” </a:t>
            </a:r>
            <a:r>
              <a:rPr lang="en-US" altLang="zh-CN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,</a:t>
            </a:r>
            <a:r>
              <a:rPr lang="zh-CN" altLang="en-US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小的時間裡有幾個</a:t>
            </a:r>
            <a:r>
              <a:rPr lang="en-US" altLang="zh-CN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60,</a:t>
            </a:r>
            <a:r>
              <a:rPr lang="zh-CN" altLang="en-US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就是幾</a:t>
            </a:r>
            <a:endParaRPr lang="zh-CN" altLang="en-US" sz="24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" name="左大括号 11"/>
          <p:cNvSpPr/>
          <p:nvPr/>
        </p:nvSpPr>
        <p:spPr>
          <a:xfrm>
            <a:off x="2748280" y="3830320"/>
            <a:ext cx="264160" cy="772160"/>
          </a:xfrm>
          <a:prstGeom prst="leftBrace">
            <a:avLst>
              <a:gd name="adj1" fmla="val 44471"/>
              <a:gd name="adj2" fmla="val 50000"/>
            </a:avLst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3122295" y="3724910"/>
            <a:ext cx="5610225" cy="460375"/>
          </a:xfrm>
          <a:prstGeom prst="rect">
            <a:avLst/>
          </a:prstGeom>
          <a:solidFill>
            <a:srgbClr val="FDD2A7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經過時間</a:t>
            </a:r>
            <a:r>
              <a:rPr lang="en-US" altLang="zh-CN" sz="24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=</a:t>
            </a:r>
            <a:r>
              <a:rPr lang="zh-CN" altLang="en-US" sz="24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結束時刻</a:t>
            </a:r>
            <a:r>
              <a:rPr lang="en-US" altLang="zh-CN" sz="24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- </a:t>
            </a:r>
            <a:r>
              <a:rPr lang="zh-CN" altLang="en-US" sz="24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開始時刻</a:t>
            </a:r>
            <a:endParaRPr lang="zh-CN" altLang="en-US" sz="2400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3122295" y="4255770"/>
            <a:ext cx="5061585" cy="460375"/>
          </a:xfrm>
          <a:prstGeom prst="rect">
            <a:avLst/>
          </a:prstGeom>
          <a:solidFill>
            <a:srgbClr val="FDD2A7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用數格子的方法在鐘面上計算時間</a:t>
            </a:r>
            <a:endParaRPr lang="zh-CN" altLang="en-US" sz="24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8" name="圆角矩形 1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複習回顧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11" grpId="0" bldLvl="0" animBg="1"/>
      <p:bldP spid="3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8" grpId="0" bldLvl="0" animBg="1"/>
      <p:bldP spid="9" grpId="0" bldLvl="0" animBg="1"/>
      <p:bldP spid="10" grpId="0" bldLvl="0" animBg="1"/>
      <p:bldP spid="2" grpId="0" bldLvl="0" animBg="1"/>
      <p:bldP spid="16" grpId="0" bldLvl="0" animBg="1"/>
      <p:bldP spid="19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 167"/>
          <p:cNvSpPr/>
          <p:nvPr/>
        </p:nvSpPr>
        <p:spPr>
          <a:xfrm>
            <a:off x="449580" y="1400175"/>
            <a:ext cx="8319770" cy="3048000"/>
          </a:xfrm>
          <a:prstGeom prst="roundRect">
            <a:avLst/>
          </a:prstGeom>
          <a:solidFill>
            <a:srgbClr val="E7F3F4"/>
          </a:solidFill>
          <a:ln w="28575" cmpd="dbl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複習回顧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96695" y="1523365"/>
            <a:ext cx="713168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   </a:t>
            </a:r>
            <a:r>
              <a:rPr lang="zh-CN" altLang="en-US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計算後要進行檢查。先檢查數是否抄錯，如果是豎式計算，看</a:t>
            </a:r>
            <a:r>
              <a:rPr lang="zh-CN" altLang="en-US" sz="28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數位是否對齊</a:t>
            </a:r>
            <a:r>
              <a:rPr lang="zh-CN" altLang="en-US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，再看有沒有計算錯誤，最後檢查有沒有</a:t>
            </a:r>
            <a:r>
              <a:rPr lang="zh-CN" altLang="en-US" sz="28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進位或退位</a:t>
            </a:r>
            <a:r>
              <a:rPr lang="zh-CN" altLang="en-US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以及寫沒寫</a:t>
            </a:r>
            <a:r>
              <a:rPr lang="zh-CN" altLang="en-US" sz="2800" dirty="0" smtClean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進位或</a:t>
            </a:r>
            <a:r>
              <a:rPr lang="zh-CN" altLang="en-US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退位標誌。</a:t>
            </a:r>
            <a:endParaRPr lang="zh-CN" altLang="en-US" sz="2800" dirty="0">
              <a:solidFill>
                <a:srgbClr val="00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6387" name="TextBox 1"/>
          <p:cNvSpPr txBox="1"/>
          <p:nvPr/>
        </p:nvSpPr>
        <p:spPr>
          <a:xfrm>
            <a:off x="589280" y="1753235"/>
            <a:ext cx="80454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注</a:t>
            </a:r>
          </a:p>
          <a:p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意</a:t>
            </a:r>
          </a:p>
          <a:p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事</a:t>
            </a:r>
          </a:p>
          <a:p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項</a:t>
            </a:r>
          </a:p>
        </p:txBody>
      </p:sp>
      <p:sp>
        <p:nvSpPr>
          <p:cNvPr id="4" name="矩形 3"/>
          <p:cNvSpPr/>
          <p:nvPr/>
        </p:nvSpPr>
        <p:spPr>
          <a:xfrm>
            <a:off x="143833" y="629285"/>
            <a:ext cx="9000167" cy="692497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0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知識點</a:t>
            </a:r>
            <a:r>
              <a:rPr lang="en-US" altLang="zh-CN" sz="30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0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3000" dirty="0" err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幾百幾十數加、減幾百幾十數的筆算</a:t>
            </a:r>
            <a:endParaRPr lang="en-US" altLang="zh-CN" sz="3000" noProof="1">
              <a:solidFill>
                <a:srgbClr val="67D7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1098550" y="1323975"/>
            <a:ext cx="7776845" cy="2349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r>
              <a:rPr lang="en-US" altLang="zh-CN" sz="2800" dirty="0">
                <a:solidFill>
                  <a:srgbClr val="000000"/>
                </a:solidFill>
                <a:sym typeface="+mn-ea"/>
              </a:rPr>
              <a:t>960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en-US" altLang="zh-CN" sz="2800" dirty="0">
                <a:solidFill>
                  <a:srgbClr val="000000"/>
                </a:solidFill>
                <a:sym typeface="+mn-ea"/>
              </a:rPr>
              <a:t>280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sym typeface="+mn-ea"/>
              </a:rPr>
              <a:t>                     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</a:rPr>
              <a:t>350-120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sym typeface="+mn-ea"/>
              </a:rPr>
              <a:t>             </a:t>
            </a:r>
          </a:p>
          <a:p>
            <a:endParaRPr lang="en-US" altLang="zh-CN" sz="2800" dirty="0">
              <a:solidFill>
                <a:srgbClr val="000000"/>
              </a:solidFill>
              <a:latin typeface="Arial"/>
              <a:sym typeface="+mn-ea"/>
            </a:endParaRPr>
          </a:p>
          <a:p>
            <a:endParaRPr lang="en-US" altLang="zh-CN" sz="2800" dirty="0">
              <a:solidFill>
                <a:srgbClr val="000000"/>
              </a:solidFill>
              <a:latin typeface="Arial"/>
              <a:sym typeface="+mn-ea"/>
            </a:endParaRPr>
          </a:p>
          <a:p>
            <a:endParaRPr lang="en-US" altLang="zh-CN" sz="2800" dirty="0">
              <a:solidFill>
                <a:srgbClr val="000000"/>
              </a:solidFill>
              <a:latin typeface="Arial"/>
            </a:endParaRPr>
          </a:p>
          <a:p>
            <a:r>
              <a:rPr lang="en-US" altLang="zh-CN" sz="2800" dirty="0">
                <a:solidFill>
                  <a:srgbClr val="000000"/>
                </a:solidFill>
                <a:sym typeface="+mn-ea"/>
              </a:rPr>
              <a:t>690+270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sym typeface="+mn-ea"/>
              </a:rPr>
              <a:t>                       </a:t>
            </a:r>
            <a:r>
              <a:rPr lang="en-US" altLang="zh-CN" sz="2800" dirty="0">
                <a:solidFill>
                  <a:srgbClr val="000000"/>
                </a:solidFill>
                <a:sym typeface="+mn-ea"/>
              </a:rPr>
              <a:t>320+480</a:t>
            </a:r>
            <a:endParaRPr lang="en-US" altLang="zh-CN" sz="2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9360" y="1345565"/>
            <a:ext cx="12928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/>
              </a:rPr>
              <a:t>=680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6485" y="1345565"/>
            <a:ext cx="12928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/>
              </a:rPr>
              <a:t>=230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2562225" y="3048635"/>
            <a:ext cx="12928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/>
              </a:rPr>
              <a:t>=960</a:t>
            </a:r>
          </a:p>
        </p:txBody>
      </p:sp>
      <p:grpSp>
        <p:nvGrpSpPr>
          <p:cNvPr id="21" name="组合 11"/>
          <p:cNvGrpSpPr/>
          <p:nvPr/>
        </p:nvGrpSpPr>
        <p:grpSpPr>
          <a:xfrm>
            <a:off x="4671695" y="1705610"/>
            <a:ext cx="1755775" cy="1178560"/>
            <a:chOff x="1500189" y="3714763"/>
            <a:chExt cx="1643074" cy="1571625"/>
          </a:xfrm>
        </p:grpSpPr>
        <p:sp>
          <p:nvSpPr>
            <p:cNvPr id="3" name="TextBox 10"/>
            <p:cNvSpPr txBox="1"/>
            <p:nvPr/>
          </p:nvSpPr>
          <p:spPr>
            <a:xfrm>
              <a:off x="1500189" y="3714763"/>
              <a:ext cx="1643074" cy="15716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>
                <a:lnSpc>
                  <a:spcPct val="110000"/>
                </a:lnSpc>
              </a:pPr>
              <a:r>
                <a:rPr lang="en-US" altLang="zh-CN" sz="28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   </a:t>
              </a:r>
              <a:r>
                <a:rPr lang="en-US" altLang="zh-CN" sz="2800" dirty="0">
                  <a:solidFill>
                    <a:srgbClr val="FF0000"/>
                  </a:solidFill>
                  <a:latin typeface="Arial"/>
                </a:rPr>
                <a:t>3 5 0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2800" dirty="0">
                  <a:solidFill>
                    <a:srgbClr val="FF0000"/>
                  </a:solidFill>
                  <a:latin typeface="Arial"/>
                </a:rPr>
                <a:t> </a:t>
              </a:r>
              <a:r>
                <a:rPr lang="en-US" altLang="zh-CN" sz="2800" dirty="0">
                  <a:solidFill>
                    <a:srgbClr val="FF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sym typeface="+mn-ea"/>
                </a:rPr>
                <a:t>-</a:t>
              </a:r>
              <a:r>
                <a:rPr lang="en-US" altLang="zh-CN" sz="2800" baseline="-25000" dirty="0">
                  <a:solidFill>
                    <a:srgbClr val="FF0000"/>
                  </a:solidFill>
                  <a:latin typeface="Arial"/>
                  <a:sym typeface="+mn-ea"/>
                </a:rPr>
                <a:t>  </a:t>
              </a:r>
              <a:r>
                <a:rPr lang="en-US" altLang="zh-CN" sz="2800" dirty="0">
                  <a:solidFill>
                    <a:srgbClr val="FF0000"/>
                  </a:solidFill>
                  <a:latin typeface="Arial"/>
                  <a:sym typeface="+mn-ea"/>
                </a:rPr>
                <a:t> 1 2 0</a:t>
              </a:r>
              <a:endParaRPr lang="en-US" altLang="zh-CN" sz="2800" dirty="0">
                <a:solidFill>
                  <a:srgbClr val="FF0000"/>
                </a:solidFill>
                <a:latin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2800" dirty="0">
                  <a:solidFill>
                    <a:srgbClr val="000000"/>
                  </a:solidFill>
                  <a:latin typeface="宋体" panose="02010600030101010101" pitchFamily="2" charset="-122"/>
                  <a:sym typeface="+mn-ea"/>
                </a:rPr>
                <a:t>   </a:t>
              </a:r>
              <a:r>
                <a:rPr lang="en-US" altLang="zh-CN" sz="2800" dirty="0">
                  <a:solidFill>
                    <a:srgbClr val="FF0000"/>
                  </a:solidFill>
                  <a:latin typeface="Arial"/>
                  <a:sym typeface="+mn-ea"/>
                </a:rPr>
                <a:t>2 3 0</a:t>
              </a:r>
              <a:endParaRPr lang="en-US" altLang="zh-CN" sz="2800" dirty="0">
                <a:solidFill>
                  <a:srgbClr val="FF0000"/>
                </a:solidFill>
                <a:latin typeface="Arial"/>
              </a:endParaRPr>
            </a:p>
            <a:p>
              <a:pPr>
                <a:lnSpc>
                  <a:spcPct val="110000"/>
                </a:lnSpc>
              </a:pPr>
              <a:endParaRPr lang="en-US" altLang="zh-CN" sz="2800" dirty="0">
                <a:solidFill>
                  <a:srgbClr val="FF0000"/>
                </a:solidFill>
                <a:latin typeface="Arial"/>
              </a:endParaRPr>
            </a:p>
            <a:p>
              <a:pPr>
                <a:lnSpc>
                  <a:spcPct val="150000"/>
                </a:lnSpc>
              </a:pPr>
              <a:endParaRPr lang="en-US" altLang="zh-CN" sz="2800" dirty="0">
                <a:solidFill>
                  <a:srgbClr val="FF0000"/>
                </a:solidFill>
                <a:latin typeface="Arial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    </a:t>
              </a:r>
              <a:endPara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1643065" y="4929198"/>
              <a:ext cx="1428760" cy="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4"/>
          <p:cNvSpPr txBox="1"/>
          <p:nvPr/>
        </p:nvSpPr>
        <p:spPr>
          <a:xfrm>
            <a:off x="6260465" y="3058160"/>
            <a:ext cx="12928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/>
              </a:rPr>
              <a:t>=800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303020" y="1617980"/>
            <a:ext cx="1755775" cy="1532890"/>
            <a:chOff x="2052" y="2548"/>
            <a:chExt cx="2765" cy="2414"/>
          </a:xfrm>
        </p:grpSpPr>
        <p:grpSp>
          <p:nvGrpSpPr>
            <p:cNvPr id="18" name="组合 11"/>
            <p:cNvGrpSpPr/>
            <p:nvPr/>
          </p:nvGrpSpPr>
          <p:grpSpPr>
            <a:xfrm>
              <a:off x="2052" y="2671"/>
              <a:ext cx="2765" cy="2291"/>
              <a:chOff x="1500189" y="3714763"/>
              <a:chExt cx="1643074" cy="1939975"/>
            </a:xfrm>
          </p:grpSpPr>
          <p:sp>
            <p:nvSpPr>
              <p:cNvPr id="19" name="TextBox 10"/>
              <p:cNvSpPr txBox="1"/>
              <p:nvPr/>
            </p:nvSpPr>
            <p:spPr>
              <a:xfrm>
                <a:off x="1500189" y="3714763"/>
                <a:ext cx="1643074" cy="19399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  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Arial"/>
                  </a:rPr>
                  <a:t>9 6 0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2800" dirty="0">
                    <a:solidFill>
                      <a:srgbClr val="FF0000"/>
                    </a:solidFill>
                    <a:latin typeface="Arial"/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</a:rPr>
                  <a:t>-</a:t>
                </a:r>
                <a:r>
                  <a:rPr lang="en-US" altLang="zh-CN" sz="2800" baseline="-25000" dirty="0">
                    <a:solidFill>
                      <a:srgbClr val="FF0000"/>
                    </a:solidFill>
                    <a:latin typeface="Arial"/>
                  </a:rPr>
                  <a:t> 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Arial"/>
                  </a:rPr>
                  <a:t> 2 8 0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宋体" panose="02010600030101010101" pitchFamily="2" charset="-122"/>
                    <a:sym typeface="+mn-ea"/>
                  </a:rPr>
                  <a:t>  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Arial"/>
                    <a:sym typeface="+mn-ea"/>
                  </a:rPr>
                  <a:t>6 8 0</a:t>
                </a:r>
                <a:endParaRPr lang="en-US" altLang="zh-CN" sz="2800" dirty="0">
                  <a:solidFill>
                    <a:srgbClr val="FF0000"/>
                  </a:solidFill>
                  <a:latin typeface="Arial"/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CN" sz="2800" dirty="0">
                  <a:solidFill>
                    <a:srgbClr val="FF0000"/>
                  </a:solidFill>
                  <a:latin typeface="Arial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800" dirty="0">
                  <a:solidFill>
                    <a:srgbClr val="FF0000"/>
                  </a:solidFill>
                  <a:latin typeface="Arial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    </a:t>
                </a:r>
                <a:endParaRPr lang="zh-CN" altLang="en-US" sz="2800" dirty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 flipV="1">
                <a:off x="1643065" y="4929198"/>
                <a:ext cx="1428760" cy="1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24"/>
            <p:cNvSpPr txBox="1"/>
            <p:nvPr/>
          </p:nvSpPr>
          <p:spPr>
            <a:xfrm>
              <a:off x="3108" y="2548"/>
              <a:ext cx="495" cy="5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TW" sz="1600" dirty="0">
                  <a:solidFill>
                    <a:srgbClr val="FF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1</a:t>
              </a:r>
              <a:endParaRPr lang="en-US" altLang="zh-CN" sz="16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35405" y="3408680"/>
            <a:ext cx="1755140" cy="1178560"/>
            <a:chOff x="2103" y="5368"/>
            <a:chExt cx="2764" cy="1856"/>
          </a:xfrm>
        </p:grpSpPr>
        <p:grpSp>
          <p:nvGrpSpPr>
            <p:cNvPr id="24" name="组合 11"/>
            <p:cNvGrpSpPr/>
            <p:nvPr/>
          </p:nvGrpSpPr>
          <p:grpSpPr>
            <a:xfrm>
              <a:off x="2103" y="5368"/>
              <a:ext cx="2765" cy="1856"/>
              <a:chOff x="1500189" y="3714763"/>
              <a:chExt cx="1643074" cy="1571625"/>
            </a:xfrm>
          </p:grpSpPr>
          <p:sp>
            <p:nvSpPr>
              <p:cNvPr id="25" name="TextBox 10"/>
              <p:cNvSpPr txBox="1"/>
              <p:nvPr/>
            </p:nvSpPr>
            <p:spPr>
              <a:xfrm>
                <a:off x="1500189" y="3714763"/>
                <a:ext cx="1643074" cy="15716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  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Arial"/>
                    <a:sym typeface="+mn-ea"/>
                  </a:rPr>
                  <a:t>6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Arial"/>
                  </a:rPr>
                  <a:t>9 0</a:t>
                </a:r>
                <a:r>
                  <a:rPr lang="en-US" altLang="zh-CN" sz="2800" baseline="-25000" dirty="0">
                    <a:solidFill>
                      <a:srgbClr val="FF0000"/>
                    </a:solidFill>
                    <a:latin typeface="Arial"/>
                    <a:sym typeface="+mn-ea"/>
                  </a:rPr>
                  <a:t> 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Arial"/>
                    <a:sym typeface="+mn-ea"/>
                  </a:rPr>
                  <a:t>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2800" dirty="0">
                    <a:solidFill>
                      <a:srgbClr val="FF0000"/>
                    </a:solidFill>
                    <a:latin typeface="Arial"/>
                    <a:sym typeface="+mn-ea"/>
                  </a:rPr>
                  <a:t> +</a:t>
                </a:r>
                <a:r>
                  <a:rPr lang="en-US" altLang="zh-CN" sz="2800" baseline="-25000" dirty="0">
                    <a:solidFill>
                      <a:srgbClr val="FF0000"/>
                    </a:solidFill>
                    <a:latin typeface="Arial"/>
                    <a:sym typeface="+mn-ea"/>
                  </a:rPr>
                  <a:t> 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Arial"/>
                    <a:sym typeface="+mn-ea"/>
                  </a:rPr>
                  <a:t> 2 7 0</a:t>
                </a:r>
                <a:endParaRPr lang="en-US" altLang="zh-CN" sz="2800" dirty="0">
                  <a:solidFill>
                    <a:srgbClr val="FF0000"/>
                  </a:solidFill>
                  <a:latin typeface="Arial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宋体" panose="02010600030101010101" pitchFamily="2" charset="-122"/>
                    <a:sym typeface="+mn-ea"/>
                  </a:rPr>
                  <a:t>  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Arial"/>
                    <a:sym typeface="+mn-ea"/>
                  </a:rPr>
                  <a:t>9 6 0</a:t>
                </a:r>
                <a:endParaRPr lang="en-US" altLang="zh-CN" sz="2800" dirty="0">
                  <a:solidFill>
                    <a:srgbClr val="FF0000"/>
                  </a:solidFill>
                  <a:latin typeface="Arial"/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CN" sz="2800" dirty="0">
                  <a:solidFill>
                    <a:srgbClr val="FF0000"/>
                  </a:solidFill>
                  <a:latin typeface="Arial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800" dirty="0">
                  <a:solidFill>
                    <a:srgbClr val="FF0000"/>
                  </a:solidFill>
                  <a:latin typeface="Arial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    </a:t>
                </a:r>
                <a:endParaRPr lang="zh-CN" altLang="en-US" sz="2800" dirty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 flipV="1">
                <a:off x="1643065" y="4929198"/>
                <a:ext cx="1428760" cy="1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13"/>
            <p:cNvSpPr txBox="1"/>
            <p:nvPr/>
          </p:nvSpPr>
          <p:spPr>
            <a:xfrm>
              <a:off x="3202" y="6437"/>
              <a:ext cx="468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FF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1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91075" y="3408680"/>
            <a:ext cx="1755140" cy="1178560"/>
            <a:chOff x="2103" y="5368"/>
            <a:chExt cx="2764" cy="1856"/>
          </a:xfrm>
        </p:grpSpPr>
        <p:grpSp>
          <p:nvGrpSpPr>
            <p:cNvPr id="11" name="组合 11"/>
            <p:cNvGrpSpPr/>
            <p:nvPr/>
          </p:nvGrpSpPr>
          <p:grpSpPr>
            <a:xfrm>
              <a:off x="2103" y="5368"/>
              <a:ext cx="2765" cy="1856"/>
              <a:chOff x="1500189" y="3714763"/>
              <a:chExt cx="1643074" cy="1571625"/>
            </a:xfrm>
          </p:grpSpPr>
          <p:sp>
            <p:nvSpPr>
              <p:cNvPr id="12" name="TextBox 10"/>
              <p:cNvSpPr txBox="1"/>
              <p:nvPr/>
            </p:nvSpPr>
            <p:spPr>
              <a:xfrm>
                <a:off x="1500189" y="3714763"/>
                <a:ext cx="1643074" cy="15716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  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Arial"/>
                    <a:sym typeface="+mn-ea"/>
                  </a:rPr>
                  <a:t>3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Arial"/>
                  </a:rPr>
                  <a:t>2 0</a:t>
                </a:r>
                <a:r>
                  <a:rPr lang="en-US" altLang="zh-CN" sz="2800" baseline="-25000" dirty="0">
                    <a:solidFill>
                      <a:srgbClr val="FF0000"/>
                    </a:solidFill>
                    <a:latin typeface="Arial"/>
                    <a:sym typeface="+mn-ea"/>
                  </a:rPr>
                  <a:t> 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Arial"/>
                    <a:sym typeface="+mn-ea"/>
                  </a:rPr>
                  <a:t>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2800" dirty="0">
                    <a:solidFill>
                      <a:srgbClr val="FF0000"/>
                    </a:solidFill>
                    <a:latin typeface="Arial"/>
                    <a:sym typeface="+mn-ea"/>
                  </a:rPr>
                  <a:t> +</a:t>
                </a:r>
                <a:r>
                  <a:rPr lang="en-US" altLang="zh-CN" sz="2800" baseline="-25000" dirty="0">
                    <a:solidFill>
                      <a:srgbClr val="FF0000"/>
                    </a:solidFill>
                    <a:latin typeface="Arial"/>
                    <a:sym typeface="+mn-ea"/>
                  </a:rPr>
                  <a:t> 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Arial"/>
                    <a:sym typeface="+mn-ea"/>
                  </a:rPr>
                  <a:t> 4 8 0</a:t>
                </a:r>
                <a:endParaRPr lang="en-US" altLang="zh-CN" sz="2800" dirty="0">
                  <a:solidFill>
                    <a:srgbClr val="FF0000"/>
                  </a:solidFill>
                  <a:latin typeface="Arial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宋体" panose="02010600030101010101" pitchFamily="2" charset="-122"/>
                    <a:sym typeface="+mn-ea"/>
                  </a:rPr>
                  <a:t>  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Arial"/>
                    <a:sym typeface="+mn-ea"/>
                  </a:rPr>
                  <a:t>8 0 0</a:t>
                </a:r>
                <a:endParaRPr lang="en-US" altLang="zh-CN" sz="2800" dirty="0">
                  <a:solidFill>
                    <a:srgbClr val="FF0000"/>
                  </a:solidFill>
                  <a:latin typeface="Arial"/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CN" sz="2800" dirty="0">
                  <a:solidFill>
                    <a:srgbClr val="FF0000"/>
                  </a:solidFill>
                  <a:latin typeface="Arial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800" dirty="0">
                  <a:solidFill>
                    <a:srgbClr val="FF0000"/>
                  </a:solidFill>
                  <a:latin typeface="Arial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    </a:t>
                </a:r>
                <a:endParaRPr lang="zh-CN" altLang="en-US" sz="2800" dirty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 flipV="1">
                <a:off x="1643065" y="4929198"/>
                <a:ext cx="1428760" cy="1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13"/>
            <p:cNvSpPr txBox="1"/>
            <p:nvPr/>
          </p:nvSpPr>
          <p:spPr>
            <a:xfrm>
              <a:off x="3202" y="6437"/>
              <a:ext cx="468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FF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1</a:t>
              </a:r>
            </a:p>
          </p:txBody>
        </p:sp>
      </p:grpSp>
      <p:sp>
        <p:nvSpPr>
          <p:cNvPr id="37" name="圆角矩形 36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實戰演練</a:t>
            </a:r>
          </a:p>
        </p:txBody>
      </p:sp>
      <p:sp>
        <p:nvSpPr>
          <p:cNvPr id="38" name="矩形 37"/>
          <p:cNvSpPr/>
          <p:nvPr/>
        </p:nvSpPr>
        <p:spPr>
          <a:xfrm>
            <a:off x="304912" y="592743"/>
            <a:ext cx="8311415" cy="692497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0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知識點</a:t>
            </a:r>
            <a:r>
              <a:rPr lang="en-US" altLang="zh-CN" sz="30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0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3000" dirty="0" err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幾百幾十數加、減幾百幾十數的筆算</a:t>
            </a:r>
            <a:endParaRPr lang="en-US" altLang="zh-CN" sz="3000" noProof="1">
              <a:solidFill>
                <a:srgbClr val="67D7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1973580" y="3048635"/>
            <a:ext cx="7696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1945616" y="3144010"/>
            <a:ext cx="7696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5322297" y="3058160"/>
            <a:ext cx="7696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5294333" y="3153535"/>
            <a:ext cx="7696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1973580" y="4762315"/>
            <a:ext cx="7696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1945616" y="4857690"/>
            <a:ext cx="7696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5429250" y="4762315"/>
            <a:ext cx="7696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5401286" y="4857690"/>
            <a:ext cx="7696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5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9" name="文本框 3"/>
          <p:cNvSpPr txBox="1"/>
          <p:nvPr/>
        </p:nvSpPr>
        <p:spPr>
          <a:xfrm>
            <a:off x="457308" y="1134528"/>
            <a:ext cx="7988300" cy="1334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學校買了一批故事書，分給五年級</a:t>
            </a:r>
            <a:r>
              <a:rPr lang="en-US" altLang="zh-CN" sz="2800" dirty="0" smtClean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290</a:t>
            </a:r>
            <a:r>
              <a:rPr lang="zh-CN" altLang="en-US" sz="2800" dirty="0" smtClean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本</a:t>
            </a:r>
            <a:r>
              <a:rPr lang="zh-CN" altLang="en-US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，分給六年級</a:t>
            </a:r>
            <a:r>
              <a:rPr lang="en-US" altLang="zh-CN" sz="2800" dirty="0" smtClean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360</a:t>
            </a:r>
            <a:r>
              <a:rPr lang="zh-CN" altLang="en-US" sz="2800" dirty="0" smtClean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本</a:t>
            </a:r>
            <a:r>
              <a:rPr lang="zh-CN" altLang="en-US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。</a:t>
            </a:r>
            <a:r>
              <a:rPr lang="zh-CN" altLang="en-US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五、六年級一共分了多少本故事書？</a:t>
            </a:r>
            <a:endParaRPr lang="zh-CN" altLang="en-US" sz="2800" dirty="0">
              <a:solidFill>
                <a:srgbClr val="00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4833" name="文本框 6"/>
          <p:cNvSpPr txBox="1"/>
          <p:nvPr/>
        </p:nvSpPr>
        <p:spPr>
          <a:xfrm>
            <a:off x="1219288" y="3117514"/>
            <a:ext cx="4010660" cy="504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290+360</a:t>
            </a:r>
            <a:endParaRPr lang="zh-CN" altLang="en-US" sz="2800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4834" name="文本框 7"/>
          <p:cNvSpPr txBox="1"/>
          <p:nvPr/>
        </p:nvSpPr>
        <p:spPr>
          <a:xfrm>
            <a:off x="457308" y="4248106"/>
            <a:ext cx="6934018" cy="600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28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答：五、六年級一共分了</a:t>
            </a:r>
            <a:r>
              <a:rPr lang="en-US" altLang="zh-CN" sz="28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650</a:t>
            </a:r>
            <a:r>
              <a:rPr lang="zh-CN" altLang="en-US" sz="28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本</a:t>
            </a:r>
            <a:r>
              <a:rPr lang="zh-CN" altLang="en-US" sz="28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故事</a:t>
            </a:r>
            <a:r>
              <a:rPr lang="zh-CN" altLang="en-US" sz="28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書。</a:t>
            </a:r>
            <a:endParaRPr lang="zh-CN" altLang="en-US" sz="2800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實戰演練</a:t>
            </a:r>
          </a:p>
        </p:txBody>
      </p:sp>
      <p:sp>
        <p:nvSpPr>
          <p:cNvPr id="38" name="矩形 37"/>
          <p:cNvSpPr/>
          <p:nvPr/>
        </p:nvSpPr>
        <p:spPr>
          <a:xfrm>
            <a:off x="228714" y="575917"/>
            <a:ext cx="9143760" cy="692497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0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知識點</a:t>
            </a:r>
            <a:r>
              <a:rPr lang="en-US" altLang="zh-CN" sz="30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0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3000" dirty="0" err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幾百幾十數加、減幾百幾十數的筆算</a:t>
            </a:r>
            <a:endParaRPr lang="en-US" altLang="zh-CN" sz="3000" noProof="1">
              <a:solidFill>
                <a:srgbClr val="67D7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7308" y="2422090"/>
            <a:ext cx="4010660" cy="504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28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五、六年級一共分</a:t>
            </a:r>
            <a:r>
              <a:rPr lang="zh-CN" altLang="en-US" sz="28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了：</a:t>
            </a:r>
            <a:endParaRPr lang="zh-CN" altLang="en-US" sz="2800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914496" y="3682810"/>
            <a:ext cx="4010660" cy="504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=650</a:t>
            </a:r>
            <a:r>
              <a:rPr lang="zh-CN" altLang="en-US" sz="28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本</a:t>
            </a:r>
            <a:r>
              <a:rPr lang="zh-CN" altLang="en-US" sz="28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）</a:t>
            </a:r>
            <a:r>
              <a:rPr lang="en-US" altLang="zh-TW" sz="28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#</a:t>
            </a:r>
            <a:endParaRPr lang="zh-CN" altLang="en-US" sz="2800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069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複習回顧</a:t>
            </a:r>
          </a:p>
        </p:txBody>
      </p:sp>
      <p:sp>
        <p:nvSpPr>
          <p:cNvPr id="4" name="矩形 3"/>
          <p:cNvSpPr/>
          <p:nvPr/>
        </p:nvSpPr>
        <p:spPr>
          <a:xfrm>
            <a:off x="2574290" y="-635"/>
            <a:ext cx="6546215" cy="730885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知識點</a:t>
            </a:r>
            <a:r>
              <a:rPr lang="en-US" altLang="zh-CN" sz="32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2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3200" dirty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用估算解決問題</a:t>
            </a:r>
            <a:endParaRPr lang="zh-CN" altLang="en-US" sz="3200" noProof="1">
              <a:solidFill>
                <a:srgbClr val="67D7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80356" y="930153"/>
            <a:ext cx="7533005" cy="1623060"/>
            <a:chOff x="1449" y="1558"/>
            <a:chExt cx="11863" cy="2556"/>
          </a:xfrm>
        </p:grpSpPr>
        <p:sp>
          <p:nvSpPr>
            <p:cNvPr id="35855" name="文本框 5"/>
            <p:cNvSpPr txBox="1"/>
            <p:nvPr/>
          </p:nvSpPr>
          <p:spPr>
            <a:xfrm>
              <a:off x="6544" y="1751"/>
              <a:ext cx="6768" cy="21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/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拿</a:t>
              </a:r>
              <a:r>
                <a:rPr lang="en-US" altLang="zh-CN" sz="3200" dirty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500</a:t>
              </a:r>
              <a:r>
                <a:rPr lang="zh-CN" altLang="en-US" sz="3200" dirty="0">
                  <a:solidFill>
                    <a:srgbClr val="0000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元錢，買這套衣服夠不夠呢？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49" y="1558"/>
              <a:ext cx="4585" cy="2556"/>
              <a:chOff x="1299" y="2107"/>
              <a:chExt cx="4585" cy="2556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299" y="2107"/>
                <a:ext cx="2202" cy="1663"/>
                <a:chOff x="840" y="1862"/>
                <a:chExt cx="3322" cy="2428"/>
              </a:xfrm>
            </p:grpSpPr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>
                        <a:alpha val="100000"/>
                      </a:srgbClr>
                    </a:clrFrom>
                    <a:clrTo>
                      <a:srgbClr val="FFFFFF">
                        <a:alpha val="100000"/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050" y="1862"/>
                  <a:ext cx="3112" cy="2334"/>
                </a:xfrm>
                <a:prstGeom prst="rect">
                  <a:avLst/>
                </a:prstGeom>
              </p:spPr>
            </p:pic>
            <p:sp>
              <p:nvSpPr>
                <p:cNvPr id="15" name="矩形 14"/>
                <p:cNvSpPr/>
                <p:nvPr/>
              </p:nvSpPr>
              <p:spPr>
                <a:xfrm>
                  <a:off x="840" y="4050"/>
                  <a:ext cx="720" cy="240"/>
                </a:xfrm>
                <a:prstGeom prst="rect">
                  <a:avLst/>
                </a:prstGeom>
                <a:solidFill>
                  <a:srgbClr val="FFFF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20899" t="9867" r="16320" b="7827"/>
              <a:stretch>
                <a:fillRect/>
              </a:stretch>
            </p:blipFill>
            <p:spPr>
              <a:xfrm>
                <a:off x="3956" y="2107"/>
                <a:ext cx="1508" cy="1977"/>
              </a:xfrm>
              <a:prstGeom prst="rect">
                <a:avLst/>
              </a:prstGeom>
            </p:spPr>
          </p:pic>
          <p:sp>
            <p:nvSpPr>
              <p:cNvPr id="35858" name="文本框 8"/>
              <p:cNvSpPr txBox="1"/>
              <p:nvPr/>
            </p:nvSpPr>
            <p:spPr>
              <a:xfrm>
                <a:off x="3956" y="3967"/>
                <a:ext cx="1929" cy="6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/>
              <a:lstStyle/>
              <a:p>
                <a:r>
                  <a:rPr lang="en-US" altLang="zh-CN" sz="2800" b="1" dirty="0">
                    <a:solidFill>
                      <a:srgbClr val="000000"/>
                    </a:solidFill>
                    <a:latin typeface="楷体" panose="02010609060101010101" charset="-122"/>
                    <a:ea typeface="楷体" panose="02010609060101010101" charset="-122"/>
                  </a:rPr>
                  <a:t>2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楷体" panose="02010609060101010101" charset="-122"/>
                    <a:ea typeface="楷体" panose="02010609060101010101" charset="-122"/>
                  </a:rPr>
                  <a:t>18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楷体" panose="02010609060101010101" charset="-122"/>
                    <a:ea typeface="楷体" panose="02010609060101010101" charset="-122"/>
                  </a:rPr>
                  <a:t>元</a:t>
                </a:r>
                <a:endParaRPr lang="zh-CN" altLang="en-US" sz="2800" b="1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35859" name="文本框 9"/>
              <p:cNvSpPr txBox="1"/>
              <p:nvPr/>
            </p:nvSpPr>
            <p:spPr>
              <a:xfrm>
                <a:off x="1354" y="3932"/>
                <a:ext cx="1933" cy="6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/>
              <a:lstStyle/>
              <a:p>
                <a:r>
                  <a:rPr lang="en-US" altLang="zh-CN" sz="2800" b="1" dirty="0" smtClean="0">
                    <a:solidFill>
                      <a:srgbClr val="000000"/>
                    </a:solidFill>
                    <a:latin typeface="楷体" panose="02010609060101010101" charset="-122"/>
                    <a:ea typeface="楷体" panose="02010609060101010101" charset="-122"/>
                  </a:rPr>
                  <a:t>269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楷体" panose="02010609060101010101" charset="-122"/>
                    <a:ea typeface="楷体" panose="02010609060101010101" charset="-122"/>
                  </a:rPr>
                  <a:t>元</a:t>
                </a:r>
                <a:endParaRPr lang="zh-CN" altLang="en-US" sz="2800" b="1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117475" y="3230894"/>
            <a:ext cx="8797811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800" kern="100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題目只問夠不夠，所以不需要計算出準確的答案。根據實際情況，</a:t>
            </a:r>
            <a:r>
              <a:rPr sz="2800" kern="100" dirty="0" err="1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可以先把每個三位數看成與它接近的</a:t>
            </a:r>
            <a:r>
              <a:rPr lang="zh-TW" altLang="en-US" sz="2800" kern="1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幾</a:t>
            </a:r>
            <a:r>
              <a:rPr sz="2800" kern="1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百</a:t>
            </a:r>
            <a:r>
              <a:rPr lang="zh-TW" altLang="en-US" sz="2800" kern="1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幾</a:t>
            </a:r>
            <a:r>
              <a:rPr lang="zh-CN" altLang="en-US" sz="2800" kern="1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十</a:t>
            </a:r>
            <a:r>
              <a:rPr sz="2800" kern="100" dirty="0" err="1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數</a:t>
            </a:r>
            <a:r>
              <a:rPr sz="2800" kern="100" dirty="0" err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sz="2800" kern="100" dirty="0" err="1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再進行計算</a:t>
            </a:r>
            <a:r>
              <a:rPr sz="2800" kern="100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sz="2800" kern="1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20809" y="2786151"/>
            <a:ext cx="1668462" cy="584200"/>
            <a:chOff x="1087" y="5473"/>
            <a:chExt cx="2628" cy="915"/>
          </a:xfrm>
        </p:grpSpPr>
        <p:sp>
          <p:nvSpPr>
            <p:cNvPr id="7177" name="文本框 29"/>
            <p:cNvSpPr txBox="1"/>
            <p:nvPr/>
          </p:nvSpPr>
          <p:spPr>
            <a:xfrm>
              <a:off x="1850" y="5473"/>
              <a:ext cx="1865" cy="91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200" dirty="0">
                  <a:solidFill>
                    <a:srgbClr val="67D7BA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分析</a:t>
              </a:r>
            </a:p>
          </p:txBody>
        </p:sp>
        <p:sp>
          <p:nvSpPr>
            <p:cNvPr id="7178" name="Freeform 34"/>
            <p:cNvSpPr>
              <a:spLocks noEditPoints="1"/>
            </p:cNvSpPr>
            <p:nvPr/>
          </p:nvSpPr>
          <p:spPr>
            <a:xfrm>
              <a:off x="1087" y="5608"/>
              <a:ext cx="834" cy="69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00" h="110">
                  <a:moveTo>
                    <a:pt x="23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8" y="0"/>
                    <a:pt x="71" y="1"/>
                    <a:pt x="74" y="4"/>
                  </a:cubicBezTo>
                  <a:cubicBezTo>
                    <a:pt x="76" y="6"/>
                    <a:pt x="77" y="9"/>
                    <a:pt x="77" y="1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1"/>
                    <a:pt x="68" y="11"/>
                    <a:pt x="67" y="10"/>
                  </a:cubicBezTo>
                  <a:cubicBezTo>
                    <a:pt x="67" y="10"/>
                    <a:pt x="66" y="9"/>
                    <a:pt x="65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8" y="18"/>
                    <a:pt x="28" y="19"/>
                  </a:cubicBezTo>
                  <a:cubicBezTo>
                    <a:pt x="28" y="21"/>
                    <a:pt x="27" y="23"/>
                    <a:pt x="25" y="24"/>
                  </a:cubicBezTo>
                  <a:cubicBezTo>
                    <a:pt x="24" y="25"/>
                    <a:pt x="23" y="26"/>
                    <a:pt x="21" y="26"/>
                  </a:cubicBezTo>
                  <a:cubicBezTo>
                    <a:pt x="20" y="26"/>
                    <a:pt x="19" y="26"/>
                    <a:pt x="18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10" y="86"/>
                    <a:pt x="10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1" y="87"/>
                    <a:pt x="11" y="88"/>
                    <a:pt x="12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9" y="97"/>
                    <a:pt x="6" y="96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" y="91"/>
                    <a:pt x="0" y="88"/>
                    <a:pt x="0" y="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lose/>
                  <a:moveTo>
                    <a:pt x="90" y="45"/>
                  </a:moveTo>
                  <a:cubicBezTo>
                    <a:pt x="90" y="43"/>
                    <a:pt x="90" y="43"/>
                    <a:pt x="90" y="43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62"/>
                    <a:pt x="88" y="70"/>
                    <a:pt x="82" y="77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93" y="73"/>
                    <a:pt x="98" y="63"/>
                    <a:pt x="100" y="53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0" y="45"/>
                    <a:pt x="90" y="45"/>
                    <a:pt x="90" y="45"/>
                  </a:cubicBezTo>
                  <a:close/>
                  <a:moveTo>
                    <a:pt x="74" y="47"/>
                  </a:moveTo>
                  <a:cubicBezTo>
                    <a:pt x="64" y="58"/>
                    <a:pt x="58" y="70"/>
                    <a:pt x="54" y="84"/>
                  </a:cubicBezTo>
                  <a:cubicBezTo>
                    <a:pt x="59" y="86"/>
                    <a:pt x="64" y="89"/>
                    <a:pt x="70" y="92"/>
                  </a:cubicBezTo>
                  <a:cubicBezTo>
                    <a:pt x="78" y="81"/>
                    <a:pt x="85" y="68"/>
                    <a:pt x="90" y="55"/>
                  </a:cubicBezTo>
                  <a:cubicBezTo>
                    <a:pt x="84" y="52"/>
                    <a:pt x="79" y="50"/>
                    <a:pt x="74" y="47"/>
                  </a:cubicBezTo>
                  <a:close/>
                  <a:moveTo>
                    <a:pt x="52" y="87"/>
                  </a:moveTo>
                  <a:cubicBezTo>
                    <a:pt x="50" y="103"/>
                    <a:pt x="50" y="103"/>
                    <a:pt x="50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52" y="87"/>
                    <a:pt x="52" y="87"/>
                    <a:pt x="52" y="87"/>
                  </a:cubicBezTo>
                  <a:close/>
                  <a:moveTo>
                    <a:pt x="18" y="56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8" y="56"/>
                    <a:pt x="18" y="56"/>
                    <a:pt x="18" y="56"/>
                  </a:cubicBezTo>
                  <a:close/>
                  <a:moveTo>
                    <a:pt x="18" y="43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18" y="43"/>
                    <a:pt x="18" y="43"/>
                    <a:pt x="18" y="43"/>
                  </a:cubicBezTo>
                  <a:close/>
                  <a:moveTo>
                    <a:pt x="18" y="31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37" y="19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37" y="19"/>
                    <a:pt x="37" y="19"/>
                    <a:pt x="37" y="19"/>
                  </a:cubicBezTo>
                  <a:close/>
                  <a:moveTo>
                    <a:pt x="12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1" y="22"/>
                    <a:pt x="22" y="21"/>
                    <a:pt x="22" y="20"/>
                  </a:cubicBezTo>
                  <a:cubicBezTo>
                    <a:pt x="23" y="20"/>
                    <a:pt x="24" y="19"/>
                    <a:pt x="24" y="18"/>
                  </a:cubicBezTo>
                  <a:cubicBezTo>
                    <a:pt x="24" y="18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12" y="21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84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複習回顧</a:t>
            </a:r>
          </a:p>
        </p:txBody>
      </p:sp>
      <p:sp>
        <p:nvSpPr>
          <p:cNvPr id="4" name="矩形 3"/>
          <p:cNvSpPr/>
          <p:nvPr/>
        </p:nvSpPr>
        <p:spPr>
          <a:xfrm>
            <a:off x="2574290" y="-635"/>
            <a:ext cx="6546215" cy="730885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知識點</a:t>
            </a:r>
            <a:r>
              <a:rPr lang="en-US" altLang="zh-CN" sz="32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2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3200" dirty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用估算解決問題</a:t>
            </a:r>
            <a:endParaRPr lang="zh-CN" altLang="en-US" sz="3200" noProof="1">
              <a:solidFill>
                <a:srgbClr val="67D7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855" name="文本框 5"/>
          <p:cNvSpPr txBox="1"/>
          <p:nvPr/>
        </p:nvSpPr>
        <p:spPr>
          <a:xfrm>
            <a:off x="3989705" y="667938"/>
            <a:ext cx="4297680" cy="1337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拿</a:t>
            </a:r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500</a:t>
            </a:r>
            <a:r>
              <a:rPr lang="zh-CN" altLang="en-US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元錢，買這套衣服夠不夠呢？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34467" y="638808"/>
            <a:ext cx="2911475" cy="1623060"/>
            <a:chOff x="1299" y="2107"/>
            <a:chExt cx="4585" cy="2556"/>
          </a:xfrm>
        </p:grpSpPr>
        <p:grpSp>
          <p:nvGrpSpPr>
            <p:cNvPr id="16" name="组合 15"/>
            <p:cNvGrpSpPr/>
            <p:nvPr/>
          </p:nvGrpSpPr>
          <p:grpSpPr>
            <a:xfrm>
              <a:off x="1299" y="2107"/>
              <a:ext cx="2202" cy="1663"/>
              <a:chOff x="840" y="1862"/>
              <a:chExt cx="3322" cy="2428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0" y="1862"/>
                <a:ext cx="3112" cy="2334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>
              <a:xfrm>
                <a:off x="840" y="4050"/>
                <a:ext cx="720" cy="240"/>
              </a:xfrm>
              <a:prstGeom prst="rect">
                <a:avLst/>
              </a:prstGeom>
              <a:solidFill>
                <a:srgbClr val="FFFF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20899" t="9867" r="16320" b="7827"/>
            <a:stretch>
              <a:fillRect/>
            </a:stretch>
          </p:blipFill>
          <p:spPr>
            <a:xfrm>
              <a:off x="3956" y="2107"/>
              <a:ext cx="1508" cy="1977"/>
            </a:xfrm>
            <a:prstGeom prst="rect">
              <a:avLst/>
            </a:prstGeom>
          </p:spPr>
        </p:pic>
        <p:sp>
          <p:nvSpPr>
            <p:cNvPr id="35858" name="文本框 8"/>
            <p:cNvSpPr txBox="1"/>
            <p:nvPr/>
          </p:nvSpPr>
          <p:spPr>
            <a:xfrm>
              <a:off x="3956" y="3967"/>
              <a:ext cx="1929" cy="6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/>
            <a:lstStyle/>
            <a:p>
              <a:r>
                <a:rPr lang="en-US" altLang="zh-CN" sz="2800" b="1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2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18</a:t>
              </a:r>
              <a:r>
                <a:rPr lang="zh-CN" altLang="en-US" sz="2800" b="1" dirty="0" smtClean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元</a:t>
              </a:r>
              <a:endPara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35859" name="文本框 9"/>
            <p:cNvSpPr txBox="1"/>
            <p:nvPr/>
          </p:nvSpPr>
          <p:spPr>
            <a:xfrm>
              <a:off x="1354" y="3932"/>
              <a:ext cx="1933" cy="6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/>
            <a:lstStyle/>
            <a:p>
              <a:r>
                <a:rPr lang="en-US" altLang="zh-CN" sz="2800" b="1" dirty="0" smtClean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269</a:t>
              </a:r>
              <a:r>
                <a:rPr lang="zh-CN" altLang="en-US" sz="2800" b="1" dirty="0" smtClean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元</a:t>
              </a:r>
              <a:endPara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8385" y="2273366"/>
            <a:ext cx="1668462" cy="583562"/>
            <a:chOff x="1087" y="5473"/>
            <a:chExt cx="2628" cy="914"/>
          </a:xfrm>
        </p:grpSpPr>
        <p:sp>
          <p:nvSpPr>
            <p:cNvPr id="7177" name="文本框 29"/>
            <p:cNvSpPr txBox="1"/>
            <p:nvPr/>
          </p:nvSpPr>
          <p:spPr>
            <a:xfrm>
              <a:off x="1850" y="5473"/>
              <a:ext cx="1865" cy="91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200" dirty="0">
                  <a:solidFill>
                    <a:srgbClr val="67D7BA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解答</a:t>
              </a:r>
            </a:p>
          </p:txBody>
        </p:sp>
        <p:sp>
          <p:nvSpPr>
            <p:cNvPr id="7178" name="Freeform 34"/>
            <p:cNvSpPr>
              <a:spLocks noEditPoints="1"/>
            </p:cNvSpPr>
            <p:nvPr/>
          </p:nvSpPr>
          <p:spPr>
            <a:xfrm>
              <a:off x="1087" y="5608"/>
              <a:ext cx="834" cy="69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00" h="110">
                  <a:moveTo>
                    <a:pt x="23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8" y="0"/>
                    <a:pt x="71" y="1"/>
                    <a:pt x="74" y="4"/>
                  </a:cubicBezTo>
                  <a:cubicBezTo>
                    <a:pt x="76" y="6"/>
                    <a:pt x="77" y="9"/>
                    <a:pt x="77" y="1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1"/>
                    <a:pt x="68" y="11"/>
                    <a:pt x="67" y="10"/>
                  </a:cubicBezTo>
                  <a:cubicBezTo>
                    <a:pt x="67" y="10"/>
                    <a:pt x="66" y="9"/>
                    <a:pt x="65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8" y="18"/>
                    <a:pt x="28" y="19"/>
                  </a:cubicBezTo>
                  <a:cubicBezTo>
                    <a:pt x="28" y="21"/>
                    <a:pt x="27" y="23"/>
                    <a:pt x="25" y="24"/>
                  </a:cubicBezTo>
                  <a:cubicBezTo>
                    <a:pt x="24" y="25"/>
                    <a:pt x="23" y="26"/>
                    <a:pt x="21" y="26"/>
                  </a:cubicBezTo>
                  <a:cubicBezTo>
                    <a:pt x="20" y="26"/>
                    <a:pt x="19" y="26"/>
                    <a:pt x="18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10" y="86"/>
                    <a:pt x="10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1" y="87"/>
                    <a:pt x="11" y="88"/>
                    <a:pt x="12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9" y="97"/>
                    <a:pt x="6" y="96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" y="91"/>
                    <a:pt x="0" y="88"/>
                    <a:pt x="0" y="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lose/>
                  <a:moveTo>
                    <a:pt x="90" y="45"/>
                  </a:moveTo>
                  <a:cubicBezTo>
                    <a:pt x="90" y="43"/>
                    <a:pt x="90" y="43"/>
                    <a:pt x="90" y="43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62"/>
                    <a:pt x="88" y="70"/>
                    <a:pt x="82" y="77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93" y="73"/>
                    <a:pt x="98" y="63"/>
                    <a:pt x="100" y="53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0" y="45"/>
                    <a:pt x="90" y="45"/>
                    <a:pt x="90" y="45"/>
                  </a:cubicBezTo>
                  <a:close/>
                  <a:moveTo>
                    <a:pt x="74" y="47"/>
                  </a:moveTo>
                  <a:cubicBezTo>
                    <a:pt x="64" y="58"/>
                    <a:pt x="58" y="70"/>
                    <a:pt x="54" y="84"/>
                  </a:cubicBezTo>
                  <a:cubicBezTo>
                    <a:pt x="59" y="86"/>
                    <a:pt x="64" y="89"/>
                    <a:pt x="70" y="92"/>
                  </a:cubicBezTo>
                  <a:cubicBezTo>
                    <a:pt x="78" y="81"/>
                    <a:pt x="85" y="68"/>
                    <a:pt x="90" y="55"/>
                  </a:cubicBezTo>
                  <a:cubicBezTo>
                    <a:pt x="84" y="52"/>
                    <a:pt x="79" y="50"/>
                    <a:pt x="74" y="47"/>
                  </a:cubicBezTo>
                  <a:close/>
                  <a:moveTo>
                    <a:pt x="52" y="87"/>
                  </a:moveTo>
                  <a:cubicBezTo>
                    <a:pt x="50" y="103"/>
                    <a:pt x="50" y="103"/>
                    <a:pt x="50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52" y="87"/>
                    <a:pt x="52" y="87"/>
                    <a:pt x="52" y="87"/>
                  </a:cubicBezTo>
                  <a:close/>
                  <a:moveTo>
                    <a:pt x="18" y="56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8" y="56"/>
                    <a:pt x="18" y="56"/>
                    <a:pt x="18" y="56"/>
                  </a:cubicBezTo>
                  <a:close/>
                  <a:moveTo>
                    <a:pt x="18" y="43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18" y="43"/>
                    <a:pt x="18" y="43"/>
                    <a:pt x="18" y="43"/>
                  </a:cubicBezTo>
                  <a:close/>
                  <a:moveTo>
                    <a:pt x="18" y="31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37" y="19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37" y="19"/>
                    <a:pt x="37" y="19"/>
                    <a:pt x="37" y="19"/>
                  </a:cubicBezTo>
                  <a:close/>
                  <a:moveTo>
                    <a:pt x="12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1" y="22"/>
                    <a:pt x="22" y="21"/>
                    <a:pt x="22" y="20"/>
                  </a:cubicBezTo>
                  <a:cubicBezTo>
                    <a:pt x="23" y="20"/>
                    <a:pt x="24" y="19"/>
                    <a:pt x="24" y="18"/>
                  </a:cubicBezTo>
                  <a:cubicBezTo>
                    <a:pt x="24" y="18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12" y="21"/>
                  </a:lnTo>
                  <a:close/>
                </a:path>
              </a:pathLst>
            </a:custGeom>
            <a:solidFill>
              <a:srgbClr val="FF376F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5866" name="文本框 16"/>
          <p:cNvSpPr txBox="1"/>
          <p:nvPr/>
        </p:nvSpPr>
        <p:spPr>
          <a:xfrm>
            <a:off x="2106083" y="2374020"/>
            <a:ext cx="4093655" cy="377511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32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269+218</a:t>
            </a:r>
          </a:p>
          <a:p>
            <a:r>
              <a:rPr lang="zh-CN" altLang="en-US" sz="32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≈</a:t>
            </a:r>
            <a:r>
              <a:rPr lang="en-US" altLang="zh-CN" sz="32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270+220</a:t>
            </a:r>
          </a:p>
          <a:p>
            <a:r>
              <a:rPr lang="zh-CN" altLang="en-US" sz="3200" dirty="0" smtClean="0">
                <a:solidFill>
                  <a:srgbClr val="FF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rPr>
              <a:t>≈</a:t>
            </a:r>
            <a:r>
              <a:rPr lang="en-US" altLang="zh-CN" sz="32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490</a:t>
            </a:r>
            <a:r>
              <a:rPr lang="zh-CN" altLang="en-US" sz="32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（元）</a:t>
            </a:r>
            <a:endParaRPr lang="en-US" altLang="zh-CN" sz="3200" dirty="0" smtClean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r>
              <a:rPr lang="en-US" altLang="zh-CN" sz="32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500</a:t>
            </a:r>
            <a:r>
              <a:rPr lang="zh-TW" altLang="en-US" sz="32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元</a:t>
            </a:r>
            <a:r>
              <a:rPr lang="zh-CN" altLang="en-US" sz="32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＞</a:t>
            </a:r>
            <a:r>
              <a:rPr lang="en-US" altLang="zh-CN" sz="32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490</a:t>
            </a:r>
            <a:r>
              <a:rPr lang="zh-TW" altLang="en-US" sz="32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元</a:t>
            </a:r>
            <a:endParaRPr lang="en-US" altLang="zh-CN" sz="3200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5869" name="文本框 19"/>
          <p:cNvSpPr txBox="1"/>
          <p:nvPr/>
        </p:nvSpPr>
        <p:spPr>
          <a:xfrm>
            <a:off x="762100" y="4299421"/>
            <a:ext cx="6781622" cy="394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32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答</a:t>
            </a:r>
            <a:r>
              <a:rPr lang="zh-CN" altLang="en-US" sz="32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：估大了都夠，</a:t>
            </a:r>
            <a:r>
              <a:rPr lang="en-US" altLang="zh-CN" sz="32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500</a:t>
            </a:r>
            <a:r>
              <a:rPr lang="zh-CN" altLang="en-US" sz="32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元</a:t>
            </a:r>
            <a:r>
              <a:rPr lang="zh-CN" altLang="en-US" sz="32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錢就一定夠。</a:t>
            </a:r>
            <a:endParaRPr lang="zh-CN" altLang="en-US" sz="3200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27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6" grpId="0"/>
      <p:bldP spid="358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文本框 99"/>
          <p:cNvSpPr txBox="1"/>
          <p:nvPr/>
        </p:nvSpPr>
        <p:spPr>
          <a:xfrm>
            <a:off x="207962" y="870903"/>
            <a:ext cx="83204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.</a:t>
            </a:r>
            <a:r>
              <a:rPr lang="zh-CN" altLang="en-US" sz="2800" dirty="0" smtClean="0">
                <a:solidFill>
                  <a:srgbClr val="00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爸爸</a:t>
            </a:r>
            <a:r>
              <a:rPr lang="zh-CN" altLang="en-US" sz="2800" dirty="0">
                <a:solidFill>
                  <a:srgbClr val="00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要買下面這兩樣商品，他帶</a:t>
            </a:r>
            <a:r>
              <a:rPr lang="en-US" altLang="zh-CN" sz="2800" dirty="0">
                <a:solidFill>
                  <a:srgbClr val="00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600</a:t>
            </a:r>
            <a:r>
              <a:rPr lang="zh-CN" altLang="en-US" sz="2800" dirty="0">
                <a:solidFill>
                  <a:srgbClr val="00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元錢夠嗎？</a:t>
            </a:r>
          </a:p>
        </p:txBody>
      </p:sp>
      <p:sp>
        <p:nvSpPr>
          <p:cNvPr id="65551" name="文本框 1"/>
          <p:cNvSpPr txBox="1"/>
          <p:nvPr/>
        </p:nvSpPr>
        <p:spPr>
          <a:xfrm>
            <a:off x="416168" y="3159517"/>
            <a:ext cx="12668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244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元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　</a:t>
            </a:r>
          </a:p>
        </p:txBody>
      </p:sp>
      <p:sp>
        <p:nvSpPr>
          <p:cNvPr id="65552" name="文本框 3"/>
          <p:cNvSpPr txBox="1"/>
          <p:nvPr/>
        </p:nvSpPr>
        <p:spPr>
          <a:xfrm>
            <a:off x="1648588" y="3159517"/>
            <a:ext cx="13347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　</a:t>
            </a: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373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元</a:t>
            </a:r>
            <a:endParaRPr lang="zh-CN" altLang="en-US" sz="2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43248" y="4061607"/>
            <a:ext cx="6524278" cy="35496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答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：估小了都不夠，帶</a:t>
            </a:r>
            <a:r>
              <a:rPr lang="en-US" altLang="zh-CN" sz="2800" b="1" dirty="0">
                <a:solidFill>
                  <a:srgbClr val="FF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600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元一定不夠</a:t>
            </a:r>
            <a:r>
              <a:rPr lang="zh-CN" altLang="en-US" sz="2800" b="1" dirty="0">
                <a:solidFill>
                  <a:srgbClr val="FF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。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48CFAE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課後練習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077" y="1724342"/>
            <a:ext cx="1509395" cy="15093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8494" t="11473" r="6147" b="10218"/>
          <a:stretch>
            <a:fillRect/>
          </a:stretch>
        </p:blipFill>
        <p:spPr>
          <a:xfrm>
            <a:off x="1671762" y="1883170"/>
            <a:ext cx="1943735" cy="12928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10020" y="1724342"/>
            <a:ext cx="4172585" cy="17727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rPr>
              <a:t>  244+373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rPr>
              <a:t>≈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rPr>
              <a:t>240+370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rPr>
              <a:t>≈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rPr>
              <a:t>610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rPr>
              <a:t>（元）</a:t>
            </a:r>
            <a:endParaRPr lang="en-US" altLang="zh-CN" sz="2800" b="1" dirty="0">
              <a:solidFill>
                <a:srgbClr val="FF0000"/>
              </a:solidFill>
              <a:latin typeface="方正黑体简体" panose="02010601030101010101" charset="-122"/>
              <a:ea typeface="方正黑体简体" panose="02010601030101010101" charset="-122"/>
              <a:sym typeface="+mn-ea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4368164" y="3497002"/>
            <a:ext cx="4012565" cy="35496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610</a:t>
            </a:r>
            <a:r>
              <a:rPr lang="zh-TW" altLang="en-US" sz="2800" b="1" dirty="0" smtClean="0">
                <a:solidFill>
                  <a:srgbClr val="FF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元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＞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600</a:t>
            </a:r>
            <a:r>
              <a:rPr lang="zh-TW" altLang="en-US" sz="2800" b="1" dirty="0" smtClean="0">
                <a:solidFill>
                  <a:srgbClr val="FF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元</a:t>
            </a:r>
            <a:endParaRPr lang="zh-CN" altLang="en-US" sz="2800" b="1" dirty="0">
              <a:solidFill>
                <a:srgbClr val="FF000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0614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圆角矩形 36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實戰演練</a:t>
            </a:r>
          </a:p>
        </p:txBody>
      </p:sp>
      <p:sp>
        <p:nvSpPr>
          <p:cNvPr id="4" name="矩形 3"/>
          <p:cNvSpPr/>
          <p:nvPr/>
        </p:nvSpPr>
        <p:spPr>
          <a:xfrm>
            <a:off x="2574290" y="-635"/>
            <a:ext cx="6546215" cy="730885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知識點</a:t>
            </a:r>
            <a:r>
              <a:rPr lang="en-US" altLang="zh-CN" sz="32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2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3200" dirty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用估算解決問題</a:t>
            </a:r>
            <a:endParaRPr lang="zh-CN" altLang="en-US" sz="3200" noProof="1">
              <a:solidFill>
                <a:srgbClr val="67D7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7900" name="文本框 1"/>
          <p:cNvSpPr txBox="1"/>
          <p:nvPr/>
        </p:nvSpPr>
        <p:spPr>
          <a:xfrm>
            <a:off x="365125" y="768350"/>
            <a:ext cx="7828915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3.</a:t>
            </a:r>
            <a:r>
              <a:rPr lang="zh-CN" altLang="en-US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下面是陽光小學</a:t>
            </a:r>
            <a:r>
              <a:rPr lang="en-US" altLang="zh-CN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“</a:t>
            </a:r>
            <a:r>
              <a:rPr lang="zh-CN" altLang="en-US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獻愛心</a:t>
            </a:r>
            <a:r>
              <a:rPr lang="en-US" altLang="zh-CN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”</a:t>
            </a:r>
            <a:r>
              <a:rPr lang="zh-CN" altLang="en-US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活動捐款情況。</a:t>
            </a:r>
          </a:p>
        </p:txBody>
      </p:sp>
      <p:graphicFrame>
        <p:nvGraphicFramePr>
          <p:cNvPr id="2" name="表格 -1"/>
          <p:cNvGraphicFramePr/>
          <p:nvPr>
            <p:extLst>
              <p:ext uri="{D42A27DB-BD31-4B8C-83A1-F6EECF244321}">
                <p14:modId xmlns:p14="http://schemas.microsoft.com/office/powerpoint/2010/main" val="3684338478"/>
              </p:ext>
            </p:extLst>
          </p:nvPr>
        </p:nvGraphicFramePr>
        <p:xfrm>
          <a:off x="1219288" y="1276384"/>
          <a:ext cx="6058478" cy="15849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44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5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13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 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年級</a:t>
                      </a:r>
                    </a:p>
                  </a:txBody>
                  <a:tcPr marL="0" marR="0" marT="0" marB="1" anchor="ctr"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一年級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二年級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三年級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金額</a:t>
                      </a: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/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元</a:t>
                      </a:r>
                    </a:p>
                  </a:txBody>
                  <a:tcPr marL="0" marR="0" marT="0" marB="1" anchor="ctr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302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en-US" altLang="zh-CN" sz="2600" b="1" u="none" dirty="0" smtClean="0">
                          <a:latin typeface="楷体" panose="02010609060101010101" charset="-122"/>
                          <a:ea typeface="楷体" panose="02010609060101010101" charset="-122"/>
                        </a:rPr>
                        <a:t>396</a:t>
                      </a:r>
                      <a:endParaRPr lang="en-US" altLang="zh-CN" sz="2600" b="1" u="none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470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年級</a:t>
                      </a:r>
                    </a:p>
                  </a:txBody>
                  <a:tcPr marL="0" marR="0" marT="0" marB="1" anchor="ctr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四年級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五年級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六年級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金額</a:t>
                      </a: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/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元</a:t>
                      </a:r>
                    </a:p>
                  </a:txBody>
                  <a:tcPr marL="0" marR="0" marT="0" marB="1" anchor="ctr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450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510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592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T w="12700">
                      <a:solidFill>
                        <a:schemeClr val="tx1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928" name="文本框 5"/>
          <p:cNvSpPr txBox="1"/>
          <p:nvPr/>
        </p:nvSpPr>
        <p:spPr>
          <a:xfrm>
            <a:off x="304912" y="2959458"/>
            <a:ext cx="6320155" cy="478155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zh-CN" altLang="en-US" sz="24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）五年級比四年級多捐款多少元？</a:t>
            </a:r>
          </a:p>
        </p:txBody>
      </p:sp>
      <p:sp>
        <p:nvSpPr>
          <p:cNvPr id="36906" name="文本框 7"/>
          <p:cNvSpPr txBox="1"/>
          <p:nvPr/>
        </p:nvSpPr>
        <p:spPr>
          <a:xfrm>
            <a:off x="1828872" y="3708002"/>
            <a:ext cx="3593465" cy="46291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510-450</a:t>
            </a:r>
            <a:endParaRPr lang="zh-CN" altLang="en-US" sz="2400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6907" name="文本框 8"/>
          <p:cNvSpPr txBox="1"/>
          <p:nvPr/>
        </p:nvSpPr>
        <p:spPr>
          <a:xfrm>
            <a:off x="1135643" y="4441306"/>
            <a:ext cx="5382895" cy="4889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24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答：五年級比四年級多捐款</a:t>
            </a:r>
            <a:r>
              <a:rPr lang="en-US" altLang="zh-CN" sz="24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60</a:t>
            </a:r>
            <a:r>
              <a:rPr lang="zh-CN" altLang="en-US" sz="24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元</a:t>
            </a:r>
            <a:r>
              <a:rPr lang="zh-CN" altLang="en-US" sz="2400" dirty="0">
                <a:solidFill>
                  <a:srgbClr val="C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。</a:t>
            </a:r>
          </a:p>
        </p:txBody>
      </p:sp>
      <p:sp>
        <p:nvSpPr>
          <p:cNvPr id="9" name="文本框 7"/>
          <p:cNvSpPr txBox="1"/>
          <p:nvPr/>
        </p:nvSpPr>
        <p:spPr>
          <a:xfrm>
            <a:off x="1143090" y="3333730"/>
            <a:ext cx="3593465" cy="46291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24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五年級比四年級</a:t>
            </a:r>
            <a:r>
              <a:rPr lang="zh-CN" altLang="en-US" sz="24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多：</a:t>
            </a:r>
            <a:endParaRPr lang="zh-CN" altLang="en-US" sz="2400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1551578" y="4054252"/>
            <a:ext cx="3593465" cy="46291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=60</a:t>
            </a:r>
            <a:r>
              <a:rPr lang="zh-CN" altLang="en-US" sz="24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（元</a:t>
            </a:r>
            <a:r>
              <a:rPr lang="zh-CN" altLang="en-US" sz="24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）</a:t>
            </a:r>
            <a:r>
              <a:rPr lang="en-US" altLang="zh-TW" sz="24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#</a:t>
            </a:r>
            <a:endParaRPr lang="zh-CN" altLang="en-US" sz="2400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74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6" grpId="0"/>
      <p:bldP spid="36907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圆角矩形 36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實戰演練</a:t>
            </a:r>
          </a:p>
        </p:txBody>
      </p:sp>
      <p:sp>
        <p:nvSpPr>
          <p:cNvPr id="4" name="矩形 3"/>
          <p:cNvSpPr/>
          <p:nvPr/>
        </p:nvSpPr>
        <p:spPr>
          <a:xfrm>
            <a:off x="2574290" y="-635"/>
            <a:ext cx="6546215" cy="730885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知識點</a:t>
            </a:r>
            <a:r>
              <a:rPr lang="en-US" altLang="zh-CN" sz="32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200" noProof="1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3200" dirty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用估算解決問題</a:t>
            </a:r>
            <a:endParaRPr lang="zh-CN" altLang="en-US" sz="3200" noProof="1">
              <a:solidFill>
                <a:srgbClr val="67D7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7900" name="文本框 1"/>
          <p:cNvSpPr txBox="1"/>
          <p:nvPr/>
        </p:nvSpPr>
        <p:spPr>
          <a:xfrm>
            <a:off x="0" y="626718"/>
            <a:ext cx="7828915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3.</a:t>
            </a:r>
            <a:r>
              <a:rPr lang="zh-CN" altLang="en-US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下面是陽光小學</a:t>
            </a:r>
            <a:r>
              <a:rPr lang="en-US" altLang="zh-CN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“</a:t>
            </a:r>
            <a:r>
              <a:rPr lang="zh-CN" altLang="en-US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獻愛心</a:t>
            </a:r>
            <a:r>
              <a:rPr lang="en-US" altLang="zh-CN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”</a:t>
            </a:r>
            <a:r>
              <a:rPr lang="zh-CN" altLang="en-US" sz="28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活動捐款情況。</a:t>
            </a:r>
          </a:p>
        </p:txBody>
      </p:sp>
      <p:graphicFrame>
        <p:nvGraphicFramePr>
          <p:cNvPr id="3" name="表格 -1"/>
          <p:cNvGraphicFramePr/>
          <p:nvPr>
            <p:extLst>
              <p:ext uri="{D42A27DB-BD31-4B8C-83A1-F6EECF244321}">
                <p14:modId xmlns:p14="http://schemas.microsoft.com/office/powerpoint/2010/main" val="1088399408"/>
              </p:ext>
            </p:extLst>
          </p:nvPr>
        </p:nvGraphicFramePr>
        <p:xfrm>
          <a:off x="1204794" y="1131197"/>
          <a:ext cx="6045263" cy="15849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4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13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 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年級</a:t>
                      </a:r>
                    </a:p>
                  </a:txBody>
                  <a:tcPr marL="0" marR="0" marT="0" marB="1" anchor="ctr"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一年級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二年級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三年級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13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金額</a:t>
                      </a: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/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元</a:t>
                      </a:r>
                    </a:p>
                  </a:txBody>
                  <a:tcPr marL="0" marR="0" marT="0" marB="1" anchor="ctr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302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en-US" altLang="zh-CN" sz="2600" b="1" u="none" dirty="0" smtClean="0">
                          <a:latin typeface="楷体" panose="02010609060101010101" charset="-122"/>
                          <a:ea typeface="楷体" panose="02010609060101010101" charset="-122"/>
                        </a:rPr>
                        <a:t>396</a:t>
                      </a:r>
                      <a:endParaRPr lang="en-US" altLang="zh-CN" sz="2600" b="1" u="none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470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13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年級</a:t>
                      </a:r>
                    </a:p>
                  </a:txBody>
                  <a:tcPr marL="0" marR="0" marT="0" marB="1" anchor="ctr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四年級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五年級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六年級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13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金額</a:t>
                      </a: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/</a:t>
                      </a:r>
                      <a:r>
                        <a:rPr lang="zh-CN" altLang="en-US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元</a:t>
                      </a:r>
                    </a:p>
                  </a:txBody>
                  <a:tcPr marL="0" marR="0" marT="0" marB="1" anchor="ctr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450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510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600" b="1" u="none" dirty="0">
                          <a:latin typeface="楷体" panose="02010609060101010101" charset="-122"/>
                          <a:ea typeface="楷体" panose="02010609060101010101" charset="-122"/>
                        </a:rPr>
                        <a:t> 592</a:t>
                      </a:r>
                    </a:p>
                  </a:txBody>
                  <a:tcPr marL="0" marR="0" marT="0" marB="1" anchor="ctr">
                    <a:lnL w="12700">
                      <a:solidFill>
                        <a:schemeClr val="tx1"/>
                      </a:solidFill>
                      <a:prstDash val="solid"/>
                    </a:lnL>
                    <a:lnT w="12700">
                      <a:solidFill>
                        <a:schemeClr val="tx1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908" name="文本框 9"/>
          <p:cNvSpPr txBox="1"/>
          <p:nvPr/>
        </p:nvSpPr>
        <p:spPr>
          <a:xfrm>
            <a:off x="990694" y="3616962"/>
            <a:ext cx="3505108" cy="491353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 302+396</a:t>
            </a:r>
          </a:p>
        </p:txBody>
      </p:sp>
      <p:sp>
        <p:nvSpPr>
          <p:cNvPr id="2" name="文本框 6"/>
          <p:cNvSpPr txBox="1"/>
          <p:nvPr/>
        </p:nvSpPr>
        <p:spPr>
          <a:xfrm>
            <a:off x="117475" y="2828530"/>
            <a:ext cx="7016750" cy="4191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24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）一年級和二年級</a:t>
            </a:r>
            <a:r>
              <a:rPr lang="zh-CN" altLang="en-US" sz="2400" b="1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大約</a:t>
            </a:r>
            <a:r>
              <a:rPr lang="zh-CN" altLang="en-US" sz="24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一共捐款多少元？</a:t>
            </a:r>
          </a:p>
        </p:txBody>
      </p:sp>
      <p:sp>
        <p:nvSpPr>
          <p:cNvPr id="9" name="文本框 10"/>
          <p:cNvSpPr txBox="1"/>
          <p:nvPr/>
        </p:nvSpPr>
        <p:spPr>
          <a:xfrm>
            <a:off x="4952990" y="3283490"/>
            <a:ext cx="3998712" cy="9365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/>
          <a:lstStyle/>
          <a:p>
            <a:r>
              <a:rPr lang="zh-CN" altLang="en-US" dirty="0" smtClean="0">
                <a:solidFill>
                  <a:srgbClr val="7030A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提示：題目說大約是多少錢，求出一個接近數就可以，直接用四捨五入的方法</a:t>
            </a:r>
            <a:r>
              <a:rPr lang="zh-CN" altLang="en-US" dirty="0">
                <a:solidFill>
                  <a:srgbClr val="7030A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去估算</a:t>
            </a:r>
            <a:r>
              <a:rPr lang="zh-CN" altLang="en-US" dirty="0" smtClean="0">
                <a:solidFill>
                  <a:srgbClr val="7030A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答案就可以。</a:t>
            </a:r>
            <a:endParaRPr lang="zh-CN" altLang="en-US" dirty="0">
              <a:solidFill>
                <a:srgbClr val="7030A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0694" y="3247630"/>
            <a:ext cx="4190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一年級和二年級</a:t>
            </a:r>
            <a:r>
              <a:rPr lang="zh-CN" altLang="en-US" sz="2000" b="1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大約</a:t>
            </a:r>
            <a:r>
              <a:rPr lang="zh-CN" altLang="en-US" sz="20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一共</a:t>
            </a:r>
            <a:r>
              <a:rPr lang="zh-CN" altLang="en-US" sz="20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捐款</a:t>
            </a:r>
            <a:r>
              <a:rPr lang="en-US" altLang="zh-TW" sz="20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︰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4496" y="3943314"/>
            <a:ext cx="3505108" cy="682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≈</a:t>
            </a:r>
            <a:r>
              <a:rPr lang="en-US" altLang="zh-CN" sz="24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300+400</a:t>
            </a:r>
          </a:p>
        </p:txBody>
      </p:sp>
      <p:sp>
        <p:nvSpPr>
          <p:cNvPr id="12" name="文本框 9"/>
          <p:cNvSpPr txBox="1"/>
          <p:nvPr/>
        </p:nvSpPr>
        <p:spPr>
          <a:xfrm>
            <a:off x="917014" y="4238888"/>
            <a:ext cx="3505108" cy="682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≈</a:t>
            </a:r>
            <a:r>
              <a:rPr lang="en-US" altLang="zh-TW" sz="24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700(</a:t>
            </a:r>
            <a:r>
              <a:rPr lang="zh-TW" altLang="en-US" sz="24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元</a:t>
            </a:r>
            <a:r>
              <a:rPr lang="en-US" altLang="zh-TW" sz="24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)#</a:t>
            </a:r>
            <a:endParaRPr lang="en-US" altLang="zh-CN" sz="2400" dirty="0" smtClean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29030" y="4403889"/>
            <a:ext cx="4952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答</a:t>
            </a:r>
            <a:r>
              <a:rPr lang="en-US" altLang="zh-TW" sz="20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︰</a:t>
            </a:r>
            <a:r>
              <a:rPr lang="zh-CN" altLang="en-US" sz="20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一</a:t>
            </a:r>
            <a:r>
              <a:rPr lang="zh-CN" altLang="en-US" sz="20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年級和二年級</a:t>
            </a:r>
            <a:r>
              <a:rPr lang="zh-CN" altLang="en-US" sz="2000" b="1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大約</a:t>
            </a:r>
            <a:r>
              <a:rPr lang="zh-CN" altLang="en-US" sz="20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一共</a:t>
            </a:r>
            <a:r>
              <a:rPr lang="zh-CN" altLang="en-US" sz="20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捐款</a:t>
            </a:r>
            <a:r>
              <a:rPr lang="en-US" altLang="zh-TW" sz="20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700</a:t>
            </a:r>
            <a:r>
              <a:rPr lang="zh-TW" altLang="en-US" sz="20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元。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1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8" grpId="0"/>
      <p:bldP spid="9" grpId="0" animBg="1"/>
      <p:bldP spid="5" grpId="0"/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/>
          <p:nvPr/>
        </p:nvSpPr>
        <p:spPr>
          <a:xfrm>
            <a:off x="374015" y="871855"/>
            <a:ext cx="8534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  <a:r>
              <a:rPr lang="en-US" altLang="zh-CN" sz="3200" b="1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.</a:t>
            </a:r>
            <a:r>
              <a:rPr lang="zh-CN" altLang="en-US" sz="3200" b="1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認識鐘錶上的秒針。</a:t>
            </a:r>
            <a:endParaRPr lang="en-US" altLang="zh-CN" sz="3200" b="1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73810" y="4146550"/>
            <a:ext cx="6438265" cy="52197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秒針走</a:t>
            </a:r>
            <a:r>
              <a:rPr lang="en-US" altLang="zh-CN" sz="28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  <a:r>
              <a:rPr lang="zh-CN" altLang="en-US" sz="28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個小格是</a:t>
            </a:r>
            <a:r>
              <a:rPr lang="en-US" altLang="zh-CN" sz="280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秒，走</a:t>
            </a:r>
            <a:r>
              <a:rPr lang="en-US" altLang="zh-CN" sz="28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圈是</a:t>
            </a:r>
            <a:r>
              <a:rPr lang="en-US" altLang="zh-CN" sz="28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60</a:t>
            </a:r>
            <a:r>
              <a:rPr lang="zh-CN" altLang="en-US" sz="28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秒。</a:t>
            </a:r>
          </a:p>
        </p:txBody>
      </p:sp>
      <p:grpSp>
        <p:nvGrpSpPr>
          <p:cNvPr id="8" name="组合 4"/>
          <p:cNvGrpSpPr/>
          <p:nvPr/>
        </p:nvGrpSpPr>
        <p:grpSpPr>
          <a:xfrm>
            <a:off x="3538538" y="1352550"/>
            <a:ext cx="3343275" cy="2794000"/>
            <a:chOff x="2087641" y="806382"/>
            <a:chExt cx="5227638" cy="4356100"/>
          </a:xfrm>
        </p:grpSpPr>
        <p:grpSp>
          <p:nvGrpSpPr>
            <p:cNvPr id="16397" name="Group 140"/>
            <p:cNvGrpSpPr/>
            <p:nvPr/>
          </p:nvGrpSpPr>
          <p:grpSpPr>
            <a:xfrm>
              <a:off x="2087641" y="806382"/>
              <a:ext cx="5227638" cy="4356100"/>
              <a:chOff x="1055" y="1373"/>
              <a:chExt cx="3293" cy="2744"/>
            </a:xfrm>
          </p:grpSpPr>
          <p:grpSp>
            <p:nvGrpSpPr>
              <p:cNvPr id="16399" name="Group 139"/>
              <p:cNvGrpSpPr/>
              <p:nvPr/>
            </p:nvGrpSpPr>
            <p:grpSpPr>
              <a:xfrm>
                <a:off x="1055" y="1373"/>
                <a:ext cx="3293" cy="2744"/>
                <a:chOff x="1055" y="1373"/>
                <a:chExt cx="3293" cy="2744"/>
              </a:xfrm>
            </p:grpSpPr>
            <p:pic>
              <p:nvPicPr>
                <p:cNvPr id="16401" name="Picture 133" descr="u1jx01_3_0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55" y="1373"/>
                  <a:ext cx="3293" cy="27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6402" name="Picture 135" descr="u1jx01_3_0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7093217">
                  <a:off x="2166" y="2598"/>
                  <a:ext cx="998" cy="6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16400" name="Picture 134" descr="u1jx01_3_0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-2878171">
                <a:off x="2125" y="2664"/>
                <a:ext cx="770" cy="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6398" name="Picture 146" descr="u1jx01_3_0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22906">
              <a:off x="4381603" y="1377825"/>
              <a:ext cx="947737" cy="197167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" name="圆角矩形标注 8"/>
          <p:cNvSpPr/>
          <p:nvPr/>
        </p:nvSpPr>
        <p:spPr>
          <a:xfrm>
            <a:off x="2023110" y="2216675"/>
            <a:ext cx="1736725" cy="1042891"/>
          </a:xfrm>
          <a:prstGeom prst="wedgeRoundRectCallout">
            <a:avLst>
              <a:gd name="adj1" fmla="val 121115"/>
              <a:gd name="adj2" fmla="val 10950"/>
              <a:gd name="adj3" fmla="val 16667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最短的是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5230" y="2680970"/>
            <a:ext cx="9925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時針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558280" y="3060245"/>
            <a:ext cx="1704340" cy="571776"/>
          </a:xfrm>
          <a:prstGeom prst="wedgeRoundRectCallout">
            <a:avLst>
              <a:gd name="adj1" fmla="val -130365"/>
              <a:gd name="adj2" fmla="val -75737"/>
              <a:gd name="adj3" fmla="val 16667"/>
            </a:avLst>
          </a:prstGeom>
          <a:solidFill>
            <a:srgbClr val="E1E1F6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是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5630" y="3068955"/>
            <a:ext cx="9925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分針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6489700" y="1171457"/>
            <a:ext cx="2263140" cy="1055608"/>
          </a:xfrm>
          <a:prstGeom prst="wedgeRoundRectCallout">
            <a:avLst>
              <a:gd name="adj1" fmla="val -96997"/>
              <a:gd name="adj2" fmla="val 56614"/>
              <a:gd name="adj3" fmla="val 16667"/>
            </a:avLst>
          </a:prstGeom>
          <a:solidFill>
            <a:srgbClr val="FEE6CE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最細最長的是</a:t>
            </a:r>
            <a:r>
              <a:rPr lang="zh-CN" altLang="en-US" sz="2800" b="1" u="sng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71690" y="1638935"/>
            <a:ext cx="9925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秒針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複習回顧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79738" y="50800"/>
            <a:ext cx="5638800" cy="583565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pPr fontAlgn="base"/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知識點</a:t>
            </a:r>
            <a:r>
              <a:rPr lang="en-US" altLang="zh-CN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：秒的認識</a:t>
            </a:r>
            <a:endParaRPr lang="zh-CN" altLang="en-US" sz="3200" strike="noStrike" noProof="1">
              <a:solidFill>
                <a:srgbClr val="67D7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3" grpId="0" bldLvl="0" animBg="1"/>
      <p:bldP spid="9" grpId="0" bldLvl="0" animBg="1"/>
      <p:bldP spid="10" grpId="0"/>
      <p:bldP spid="11" grpId="0" bldLvl="0" animBg="1"/>
      <p:bldP spid="12" grpId="0"/>
      <p:bldP spid="13" grpId="0" bldLvl="0" animBg="1"/>
      <p:bldP spid="14" grpId="0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2"/>
          <p:cNvSpPr/>
          <p:nvPr/>
        </p:nvSpPr>
        <p:spPr>
          <a:xfrm>
            <a:off x="776605" y="901383"/>
            <a:ext cx="701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2</a:t>
            </a:r>
            <a:r>
              <a:rPr lang="en-US" altLang="zh-CN" sz="3200" dirty="0" smtClean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.</a:t>
            </a:r>
            <a:r>
              <a:rPr lang="zh-CN" altLang="en-US" sz="3200" dirty="0" smtClean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在活動中體驗</a:t>
            </a:r>
            <a:r>
              <a:rPr lang="en-US" altLang="zh-CN" sz="3200" dirty="0" smtClean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  <a:r>
              <a:rPr lang="zh-CN" altLang="en-US" sz="3200" dirty="0" smtClean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秒有多長。</a:t>
            </a:r>
            <a:endParaRPr lang="en-US" altLang="zh-CN" sz="3200" dirty="0">
              <a:solidFill>
                <a:srgbClr val="00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620" y="1664970"/>
            <a:ext cx="5029200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眨一下眼是</a:t>
            </a:r>
            <a:r>
              <a:rPr lang="en-US" altLang="zh-CN" sz="30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  <a:r>
              <a:rPr lang="zh-CN" altLang="en-US" sz="30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秒，</a:t>
            </a:r>
            <a:endParaRPr lang="en-US" altLang="zh-CN" sz="3000" dirty="0">
              <a:solidFill>
                <a:srgbClr val="00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咳嗽一下是</a:t>
            </a:r>
            <a:r>
              <a:rPr lang="en-US" altLang="zh-CN" sz="30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  <a:r>
              <a:rPr lang="zh-CN" altLang="en-US" sz="30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秒，</a:t>
            </a:r>
            <a:endParaRPr lang="en-US" altLang="zh-CN" sz="3000" dirty="0">
              <a:solidFill>
                <a:srgbClr val="00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dirty="0" smtClean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鐘錶滴答一聲是</a:t>
            </a:r>
            <a:r>
              <a:rPr lang="en-US" altLang="zh-CN" sz="3000" dirty="0" smtClean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  <a:r>
              <a:rPr lang="zh-CN" altLang="en-US" sz="30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秒，</a:t>
            </a:r>
            <a:endParaRPr lang="en-US" altLang="zh-CN" sz="3000" dirty="0">
              <a:solidFill>
                <a:srgbClr val="00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dirty="0" smtClean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電子錶每閃一次就是</a:t>
            </a:r>
            <a:r>
              <a:rPr lang="en-US" altLang="zh-CN" sz="3000" dirty="0" smtClean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  <a:r>
              <a:rPr lang="zh-CN" altLang="en-US" sz="3000" dirty="0">
                <a:solidFill>
                  <a:srgbClr val="00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秒。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5478780" y="1566228"/>
            <a:ext cx="2819400" cy="1143000"/>
          </a:xfrm>
          <a:prstGeom prst="wedgeRoundRectCallout">
            <a:avLst>
              <a:gd name="adj1" fmla="val -12207"/>
              <a:gd name="adj2" fmla="val 65805"/>
              <a:gd name="adj3" fmla="val 16667"/>
            </a:avLst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hangingPunct="0"/>
            <a:r>
              <a:rPr lang="zh-CN" altLang="en-US" sz="2800" b="1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你還能舉例說明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秒有多長嗎？</a:t>
            </a:r>
            <a:endParaRPr lang="zh-CN" altLang="en-US" sz="28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複習回顧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79738" y="50800"/>
            <a:ext cx="5638800" cy="583565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pPr fontAlgn="base"/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知識點</a:t>
            </a:r>
            <a:r>
              <a:rPr lang="en-US" altLang="zh-CN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：秒的認識</a:t>
            </a:r>
            <a:endParaRPr lang="zh-CN" altLang="en-US" sz="3200" strike="noStrike" noProof="1">
              <a:solidFill>
                <a:srgbClr val="67D7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2e37372f9db6da084595b37402722d6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5360"/>
          <a:stretch>
            <a:fillRect/>
          </a:stretch>
        </p:blipFill>
        <p:spPr>
          <a:xfrm>
            <a:off x="7125970" y="2834005"/>
            <a:ext cx="1172210" cy="1824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實戰演練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79738" y="50800"/>
            <a:ext cx="5638800" cy="583565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pPr fontAlgn="base"/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知識點</a:t>
            </a:r>
            <a:r>
              <a:rPr lang="en-US" altLang="zh-CN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：秒的認識</a:t>
            </a:r>
            <a:endParaRPr lang="zh-CN" altLang="en-US" sz="3200" strike="noStrike" noProof="1">
              <a:solidFill>
                <a:srgbClr val="67D7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697" name="文本框 1"/>
          <p:cNvSpPr txBox="1"/>
          <p:nvPr/>
        </p:nvSpPr>
        <p:spPr>
          <a:xfrm>
            <a:off x="1990725" y="829310"/>
            <a:ext cx="2882265" cy="558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32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填一填。</a:t>
            </a:r>
          </a:p>
        </p:txBody>
      </p:sp>
      <p:sp>
        <p:nvSpPr>
          <p:cNvPr id="29698" name="文本框 12"/>
          <p:cNvSpPr txBox="1"/>
          <p:nvPr/>
        </p:nvSpPr>
        <p:spPr>
          <a:xfrm>
            <a:off x="903605" y="1200785"/>
            <a:ext cx="7508240" cy="1884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>
              <a:lnSpc>
                <a:spcPct val="150000"/>
              </a:lnSpc>
            </a:pPr>
            <a:r>
              <a:rPr lang="en-US" altLang="zh-CN" sz="2600" dirty="0" smtClean="0">
                <a:latin typeface="+mj-ea"/>
                <a:ea typeface="+mj-ea"/>
              </a:rPr>
              <a:t>1.</a:t>
            </a:r>
            <a:r>
              <a:rPr lang="zh-CN" altLang="en-US" sz="2600" dirty="0" smtClean="0">
                <a:latin typeface="+mj-ea"/>
                <a:ea typeface="+mj-ea"/>
              </a:rPr>
              <a:t>鐘面上的三根針中，最細最長走得最快的那一根是（</a:t>
            </a:r>
            <a:r>
              <a:rPr lang="zh-CN" altLang="en-US" sz="2600" dirty="0" smtClean="0">
                <a:latin typeface="+mj-ea"/>
                <a:ea typeface="+mj-ea"/>
                <a:sym typeface="+mn-ea"/>
              </a:rPr>
              <a:t>     </a:t>
            </a:r>
            <a:r>
              <a:rPr lang="zh-CN" altLang="en-US" sz="2600" dirty="0" smtClean="0">
                <a:latin typeface="+mj-ea"/>
                <a:ea typeface="+mj-ea"/>
              </a:rPr>
              <a:t>），秒針走一小格是（</a:t>
            </a:r>
            <a:r>
              <a:rPr lang="zh-CN" altLang="en-US" sz="2600" dirty="0" smtClean="0">
                <a:latin typeface="+mj-ea"/>
                <a:ea typeface="+mj-ea"/>
                <a:sym typeface="+mn-ea"/>
              </a:rPr>
              <a:t>     </a:t>
            </a:r>
            <a:r>
              <a:rPr lang="zh-CN" altLang="en-US" sz="2600" dirty="0">
                <a:latin typeface="+mj-ea"/>
                <a:ea typeface="+mj-ea"/>
              </a:rPr>
              <a:t>）秒，走一圈是（     ）秒。</a:t>
            </a:r>
          </a:p>
        </p:txBody>
      </p:sp>
      <p:sp>
        <p:nvSpPr>
          <p:cNvPr id="29699" name="文本框 13"/>
          <p:cNvSpPr txBox="1"/>
          <p:nvPr/>
        </p:nvSpPr>
        <p:spPr>
          <a:xfrm>
            <a:off x="813435" y="3081020"/>
            <a:ext cx="7825740" cy="1445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  <a:sym typeface="+mn-ea"/>
              </a:rPr>
              <a:t> </a:t>
            </a:r>
            <a:r>
              <a:rPr lang="en-US" altLang="zh-CN" sz="2600" dirty="0" smtClean="0">
                <a:latin typeface="+mj-ea"/>
                <a:ea typeface="+mj-ea"/>
                <a:sym typeface="+mn-ea"/>
              </a:rPr>
              <a:t>2.</a:t>
            </a:r>
            <a:r>
              <a:rPr lang="zh-CN" altLang="en-US" sz="2600" dirty="0" smtClean="0">
                <a:latin typeface="+mj-ea"/>
                <a:ea typeface="+mj-ea"/>
              </a:rPr>
              <a:t>分針走一小格是（</a:t>
            </a:r>
            <a:r>
              <a:rPr lang="zh-CN" altLang="en-US" sz="2600" dirty="0" smtClean="0">
                <a:latin typeface="+mj-ea"/>
                <a:ea typeface="+mj-ea"/>
                <a:sym typeface="+mn-ea"/>
              </a:rPr>
              <a:t>     </a:t>
            </a:r>
            <a:r>
              <a:rPr lang="zh-CN" altLang="en-US" sz="2600" dirty="0" smtClean="0">
                <a:latin typeface="+mj-ea"/>
                <a:ea typeface="+mj-ea"/>
              </a:rPr>
              <a:t>）分</a:t>
            </a:r>
            <a:r>
              <a:rPr lang="zh-CN" altLang="en-US" sz="2600" dirty="0">
                <a:latin typeface="+mj-ea"/>
                <a:ea typeface="+mj-ea"/>
              </a:rPr>
              <a:t>，正好秒針走</a:t>
            </a:r>
            <a:r>
              <a:rPr lang="zh-CN" altLang="en-US" sz="2600" dirty="0" smtClean="0">
                <a:latin typeface="+mj-ea"/>
                <a:ea typeface="+mj-ea"/>
              </a:rPr>
              <a:t>（</a:t>
            </a:r>
            <a:r>
              <a:rPr lang="zh-CN" altLang="en-US" sz="2600" dirty="0" smtClean="0">
                <a:latin typeface="+mj-ea"/>
                <a:ea typeface="+mj-ea"/>
                <a:sym typeface="+mn-ea"/>
              </a:rPr>
              <a:t>     </a:t>
            </a:r>
            <a:r>
              <a:rPr lang="zh-CN" altLang="en-US" sz="2600" dirty="0">
                <a:latin typeface="+mj-ea"/>
                <a:ea typeface="+mj-ea"/>
              </a:rPr>
              <a:t>），是（</a:t>
            </a:r>
            <a:r>
              <a:rPr lang="zh-CN" altLang="en-US" sz="2600" dirty="0">
                <a:latin typeface="+mj-ea"/>
                <a:ea typeface="+mj-ea"/>
                <a:sym typeface="+mn-ea"/>
              </a:rPr>
              <a:t>     </a:t>
            </a:r>
            <a:r>
              <a:rPr lang="zh-CN" altLang="en-US" sz="2600" dirty="0">
                <a:latin typeface="+mj-ea"/>
                <a:ea typeface="+mj-ea"/>
              </a:rPr>
              <a:t>）秒，所以1分=（</a:t>
            </a:r>
            <a:r>
              <a:rPr lang="zh-CN" altLang="en-US" sz="2600" dirty="0">
                <a:latin typeface="+mj-ea"/>
                <a:ea typeface="+mj-ea"/>
                <a:sym typeface="+mn-ea"/>
              </a:rPr>
              <a:t>     </a:t>
            </a:r>
            <a:r>
              <a:rPr lang="zh-CN" altLang="en-US" sz="2600" dirty="0">
                <a:latin typeface="+mj-ea"/>
                <a:ea typeface="+mj-ea"/>
              </a:rPr>
              <a:t>）秒。</a:t>
            </a:r>
          </a:p>
        </p:txBody>
      </p:sp>
      <p:sp>
        <p:nvSpPr>
          <p:cNvPr id="29713" name="文本框 16"/>
          <p:cNvSpPr txBox="1"/>
          <p:nvPr/>
        </p:nvSpPr>
        <p:spPr>
          <a:xfrm>
            <a:off x="1643380" y="1916271"/>
            <a:ext cx="966470" cy="394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2600" b="1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秒針 </a:t>
            </a:r>
            <a:endParaRPr lang="zh-CN" altLang="en-US" sz="2600" b="1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9714" name="文本框 17"/>
          <p:cNvSpPr txBox="1"/>
          <p:nvPr/>
        </p:nvSpPr>
        <p:spPr>
          <a:xfrm>
            <a:off x="5944235" y="1916271"/>
            <a:ext cx="498475" cy="394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600" b="1" dirty="0">
                <a:solidFill>
                  <a:srgbClr val="FF0000"/>
                </a:solidFill>
                <a:latin typeface="+mj-lt"/>
                <a:ea typeface="+mj-ea"/>
              </a:rPr>
              <a:t>1</a:t>
            </a:r>
          </a:p>
        </p:txBody>
      </p:sp>
      <p:sp>
        <p:nvSpPr>
          <p:cNvPr id="29715" name="文本框 18"/>
          <p:cNvSpPr txBox="1"/>
          <p:nvPr/>
        </p:nvSpPr>
        <p:spPr>
          <a:xfrm>
            <a:off x="2147570" y="2523331"/>
            <a:ext cx="1035050" cy="394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600" b="1" dirty="0">
                <a:solidFill>
                  <a:srgbClr val="FF0000"/>
                </a:solidFill>
                <a:latin typeface="+mj-lt"/>
                <a:ea typeface="+mj-ea"/>
              </a:rPr>
              <a:t>60</a:t>
            </a:r>
          </a:p>
        </p:txBody>
      </p:sp>
      <p:sp>
        <p:nvSpPr>
          <p:cNvPr id="29716" name="文本框 19"/>
          <p:cNvSpPr txBox="1"/>
          <p:nvPr/>
        </p:nvSpPr>
        <p:spPr>
          <a:xfrm>
            <a:off x="4267208" y="3214727"/>
            <a:ext cx="560784" cy="39409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600" b="1" dirty="0">
                <a:solidFill>
                  <a:srgbClr val="FF0000"/>
                </a:solidFill>
                <a:latin typeface="+mj-lt"/>
                <a:ea typeface="+mj-ea"/>
              </a:rPr>
              <a:t>1</a:t>
            </a:r>
          </a:p>
        </p:txBody>
      </p:sp>
      <p:sp>
        <p:nvSpPr>
          <p:cNvPr id="29717" name="文本框 20"/>
          <p:cNvSpPr txBox="1"/>
          <p:nvPr/>
        </p:nvSpPr>
        <p:spPr>
          <a:xfrm>
            <a:off x="1196340" y="3850005"/>
            <a:ext cx="951230" cy="438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2600" b="1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一圈</a:t>
            </a:r>
          </a:p>
        </p:txBody>
      </p:sp>
      <p:sp>
        <p:nvSpPr>
          <p:cNvPr id="29718" name="文本框 24"/>
          <p:cNvSpPr txBox="1"/>
          <p:nvPr/>
        </p:nvSpPr>
        <p:spPr>
          <a:xfrm>
            <a:off x="3529330" y="3858895"/>
            <a:ext cx="807244" cy="395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600" b="1" dirty="0">
                <a:solidFill>
                  <a:srgbClr val="FF0000"/>
                </a:solidFill>
                <a:latin typeface="+mj-lt"/>
                <a:ea typeface="+mj-ea"/>
              </a:rPr>
              <a:t>60</a:t>
            </a:r>
          </a:p>
        </p:txBody>
      </p:sp>
      <p:sp>
        <p:nvSpPr>
          <p:cNvPr id="29719" name="文本框 25"/>
          <p:cNvSpPr txBox="1"/>
          <p:nvPr/>
        </p:nvSpPr>
        <p:spPr>
          <a:xfrm>
            <a:off x="7005400" y="3858895"/>
            <a:ext cx="807244" cy="395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600" b="1" dirty="0">
                <a:solidFill>
                  <a:srgbClr val="FF0000"/>
                </a:solidFill>
                <a:latin typeface="+mj-lt"/>
                <a:ea typeface="+mj-ea"/>
              </a:rPr>
              <a:t>60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57250" y="787400"/>
            <a:ext cx="1092200" cy="561975"/>
            <a:chOff x="1138334" y="438149"/>
            <a:chExt cx="1091454" cy="561976"/>
          </a:xfrm>
        </p:grpSpPr>
        <p:sp>
          <p:nvSpPr>
            <p:cNvPr id="14" name="圆角矩形 13"/>
            <p:cNvSpPr/>
            <p:nvPr/>
          </p:nvSpPr>
          <p:spPr bwMode="auto">
            <a:xfrm>
              <a:off x="1679302" y="438149"/>
              <a:ext cx="550486" cy="561976"/>
            </a:xfrm>
            <a:prstGeom prst="roundRect">
              <a:avLst/>
            </a:prstGeom>
            <a:solidFill>
              <a:srgbClr val="67D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方正稚艺_GBK" panose="03000509000000000000" pitchFamily="65" charset="-122"/>
                  <a:ea typeface="方正稚艺_GBK" panose="03000509000000000000" pitchFamily="65" charset="-122"/>
                  <a:cs typeface="+mn-cs"/>
                </a:rPr>
                <a:t>習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方正稚艺_GBK" panose="03000509000000000000" pitchFamily="65" charset="-122"/>
                <a:ea typeface="方正稚艺_GBK" panose="03000509000000000000" pitchFamily="65" charset="-122"/>
                <a:cs typeface="+mn-cs"/>
              </a:endParaRPr>
            </a:p>
          </p:txBody>
        </p:sp>
        <p:sp>
          <p:nvSpPr>
            <p:cNvPr id="15" name="圆角矩形 14"/>
            <p:cNvSpPr/>
            <p:nvPr/>
          </p:nvSpPr>
          <p:spPr bwMode="auto">
            <a:xfrm>
              <a:off x="1138334" y="438149"/>
              <a:ext cx="548900" cy="561976"/>
            </a:xfrm>
            <a:prstGeom prst="roundRect">
              <a:avLst/>
            </a:prstGeom>
            <a:solidFill>
              <a:srgbClr val="13C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方正稚艺_GBK" panose="03000509000000000000" pitchFamily="65" charset="-122"/>
                  <a:ea typeface="方正稚艺_GBK" panose="03000509000000000000" pitchFamily="65" charset="-122"/>
                  <a:cs typeface="+mn-cs"/>
                </a:rPr>
                <a:t>練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方正稚艺_GBK" panose="03000509000000000000" pitchFamily="65" charset="-122"/>
                <a:ea typeface="方正稚艺_GBK" panose="03000509000000000000" pitchFamily="65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8" grpId="0"/>
      <p:bldP spid="29699" grpId="0"/>
      <p:bldP spid="29713" grpId="0"/>
      <p:bldP spid="29714" grpId="0"/>
      <p:bldP spid="29715" grpId="0"/>
      <p:bldP spid="29716" grpId="0"/>
      <p:bldP spid="29717" grpId="0"/>
      <p:bldP spid="29718" grpId="0"/>
      <p:bldP spid="297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1"/>
          <p:cNvSpPr txBox="1"/>
          <p:nvPr/>
        </p:nvSpPr>
        <p:spPr>
          <a:xfrm>
            <a:off x="784225" y="815340"/>
            <a:ext cx="6781800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</a:rPr>
              <a:t>時、分、秒之間的進率：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秒針走一圈分針走一小格，即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分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=60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秒；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分針走一圈時針走一大格，即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時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60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分。</a:t>
            </a:r>
          </a:p>
        </p:txBody>
      </p:sp>
      <p:sp>
        <p:nvSpPr>
          <p:cNvPr id="3" name="矩形 2"/>
          <p:cNvSpPr/>
          <p:nvPr/>
        </p:nvSpPr>
        <p:spPr>
          <a:xfrm>
            <a:off x="784225" y="2916238"/>
            <a:ext cx="6477000" cy="169334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時、分、秒每相鄰兩個單位之間的進率都是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，利用進率之間的關係可以進行時間單位之間的換算。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複習回顧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79738" y="50800"/>
            <a:ext cx="5638800" cy="583565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pPr fontAlgn="base"/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知識點</a:t>
            </a:r>
            <a:r>
              <a:rPr lang="en-US" altLang="zh-CN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：時間單位</a:t>
            </a:r>
            <a:endParaRPr lang="zh-CN" altLang="en-US" sz="3200" strike="noStrike" noProof="1">
              <a:solidFill>
                <a:srgbClr val="67D7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實戰演練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79738" y="50800"/>
            <a:ext cx="5638800" cy="583565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pPr fontAlgn="base"/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知識點</a:t>
            </a:r>
            <a:r>
              <a:rPr lang="en-US" altLang="zh-CN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：時間單位</a:t>
            </a:r>
            <a:endParaRPr lang="zh-CN" altLang="en-US" sz="3200" strike="noStrike" noProof="1">
              <a:solidFill>
                <a:srgbClr val="67D7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697" name="文本框 1"/>
          <p:cNvSpPr txBox="1"/>
          <p:nvPr/>
        </p:nvSpPr>
        <p:spPr>
          <a:xfrm>
            <a:off x="1977390" y="2115185"/>
            <a:ext cx="2882265" cy="558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32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填一填。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43915" y="2073275"/>
            <a:ext cx="1092200" cy="561975"/>
            <a:chOff x="1138334" y="438149"/>
            <a:chExt cx="1091454" cy="561976"/>
          </a:xfrm>
        </p:grpSpPr>
        <p:sp>
          <p:nvSpPr>
            <p:cNvPr id="14" name="圆角矩形 13"/>
            <p:cNvSpPr/>
            <p:nvPr/>
          </p:nvSpPr>
          <p:spPr bwMode="auto">
            <a:xfrm>
              <a:off x="1679302" y="438149"/>
              <a:ext cx="550486" cy="561976"/>
            </a:xfrm>
            <a:prstGeom prst="roundRect">
              <a:avLst/>
            </a:prstGeom>
            <a:solidFill>
              <a:srgbClr val="67D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方正稚艺_GBK" panose="03000509000000000000" pitchFamily="65" charset="-122"/>
                  <a:ea typeface="方正稚艺_GBK" panose="03000509000000000000" pitchFamily="65" charset="-122"/>
                  <a:cs typeface="+mn-cs"/>
                </a:rPr>
                <a:t>習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方正稚艺_GBK" panose="03000509000000000000" pitchFamily="65" charset="-122"/>
                <a:ea typeface="方正稚艺_GBK" panose="03000509000000000000" pitchFamily="65" charset="-122"/>
                <a:cs typeface="+mn-cs"/>
              </a:endParaRPr>
            </a:p>
          </p:txBody>
        </p:sp>
        <p:sp>
          <p:nvSpPr>
            <p:cNvPr id="15" name="圆角矩形 14"/>
            <p:cNvSpPr/>
            <p:nvPr/>
          </p:nvSpPr>
          <p:spPr bwMode="auto">
            <a:xfrm>
              <a:off x="1138334" y="438149"/>
              <a:ext cx="548900" cy="561976"/>
            </a:xfrm>
            <a:prstGeom prst="roundRect">
              <a:avLst/>
            </a:prstGeom>
            <a:solidFill>
              <a:srgbClr val="13C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方正稚艺_GBK" panose="03000509000000000000" pitchFamily="65" charset="-122"/>
                  <a:ea typeface="方正稚艺_GBK" panose="03000509000000000000" pitchFamily="65" charset="-122"/>
                  <a:cs typeface="+mn-cs"/>
                </a:rPr>
                <a:t>練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方正稚艺_GBK" panose="03000509000000000000" pitchFamily="65" charset="-122"/>
                <a:ea typeface="方正稚艺_GBK" panose="03000509000000000000" pitchFamily="65" charset="-122"/>
                <a:cs typeface="+mn-cs"/>
              </a:endParaRPr>
            </a:p>
          </p:txBody>
        </p:sp>
      </p:grpSp>
      <p:sp>
        <p:nvSpPr>
          <p:cNvPr id="29701" name="文本框 15"/>
          <p:cNvSpPr txBox="1"/>
          <p:nvPr/>
        </p:nvSpPr>
        <p:spPr>
          <a:xfrm>
            <a:off x="995045" y="2930525"/>
            <a:ext cx="7480300" cy="1348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（      ）秒       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時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（      ）分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120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秒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（     ）分 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240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     ）時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721" name="文本框 27"/>
          <p:cNvSpPr txBox="1"/>
          <p:nvPr/>
        </p:nvSpPr>
        <p:spPr>
          <a:xfrm>
            <a:off x="2228850" y="3103880"/>
            <a:ext cx="869950" cy="394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120</a:t>
            </a:r>
          </a:p>
        </p:txBody>
      </p:sp>
      <p:sp>
        <p:nvSpPr>
          <p:cNvPr id="29722" name="文本框 28"/>
          <p:cNvSpPr txBox="1"/>
          <p:nvPr/>
        </p:nvSpPr>
        <p:spPr>
          <a:xfrm>
            <a:off x="6395085" y="3103880"/>
            <a:ext cx="980440" cy="39560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180</a:t>
            </a:r>
          </a:p>
        </p:txBody>
      </p:sp>
      <p:sp>
        <p:nvSpPr>
          <p:cNvPr id="29723" name="文本框 35"/>
          <p:cNvSpPr txBox="1"/>
          <p:nvPr/>
        </p:nvSpPr>
        <p:spPr>
          <a:xfrm>
            <a:off x="2768600" y="3758565"/>
            <a:ext cx="518160" cy="394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9724" name="文本框 36"/>
          <p:cNvSpPr txBox="1"/>
          <p:nvPr/>
        </p:nvSpPr>
        <p:spPr>
          <a:xfrm>
            <a:off x="6663055" y="3758565"/>
            <a:ext cx="584200" cy="394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93190" y="1114425"/>
            <a:ext cx="308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  <a:r>
              <a:rPr lang="zh-CN" altLang="en-US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時</a:t>
            </a:r>
            <a:r>
              <a:rPr lang="en-US" altLang="zh-CN" sz="28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=</a:t>
            </a:r>
            <a:r>
              <a:rPr lang="zh-CN" altLang="en-US" sz="28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（      ）分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04080" y="1114425"/>
            <a:ext cx="308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  <a:r>
              <a:rPr lang="zh-CN" altLang="en-US" sz="28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</a:t>
            </a:r>
            <a:r>
              <a:rPr lang="en-US" altLang="zh-CN" sz="28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=</a:t>
            </a:r>
            <a:r>
              <a:rPr lang="zh-CN" altLang="en-US" sz="28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（      ）秒</a:t>
            </a:r>
          </a:p>
        </p:txBody>
      </p:sp>
      <p:sp>
        <p:nvSpPr>
          <p:cNvPr id="6" name="文本框 27"/>
          <p:cNvSpPr txBox="1"/>
          <p:nvPr/>
        </p:nvSpPr>
        <p:spPr>
          <a:xfrm>
            <a:off x="2585323" y="1114266"/>
            <a:ext cx="808434" cy="39409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方正黑体简体" panose="02010601030101010101" pitchFamily="2" charset="-122"/>
              </a:rPr>
              <a:t>60</a:t>
            </a:r>
          </a:p>
        </p:txBody>
      </p:sp>
      <p:sp>
        <p:nvSpPr>
          <p:cNvPr id="7" name="文本框 27"/>
          <p:cNvSpPr txBox="1"/>
          <p:nvPr/>
        </p:nvSpPr>
        <p:spPr>
          <a:xfrm>
            <a:off x="5906373" y="1114266"/>
            <a:ext cx="808434" cy="39409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方正黑体简体" panose="02010601030101010101" pitchFamily="2" charset="-122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701" grpId="0"/>
      <p:bldP spid="29721" grpId="0"/>
      <p:bldP spid="29722" grpId="0"/>
      <p:bldP spid="29723" grpId="0"/>
      <p:bldP spid="2972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複習回顧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79738" y="50800"/>
            <a:ext cx="5638800" cy="583565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pPr fontAlgn="base"/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知識點</a:t>
            </a:r>
            <a:r>
              <a:rPr lang="en-US" altLang="zh-CN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：時間的計算</a:t>
            </a:r>
            <a:endParaRPr lang="zh-CN" altLang="en-US" sz="3200" strike="noStrike" noProof="1">
              <a:solidFill>
                <a:srgbClr val="67D7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27735" y="937895"/>
            <a:ext cx="7465060" cy="3529330"/>
            <a:chOff x="1461" y="1477"/>
            <a:chExt cx="11756" cy="5558"/>
          </a:xfrm>
        </p:grpSpPr>
        <p:sp>
          <p:nvSpPr>
            <p:cNvPr id="22531" name="TextBox 1"/>
            <p:cNvSpPr txBox="1"/>
            <p:nvPr/>
          </p:nvSpPr>
          <p:spPr>
            <a:xfrm>
              <a:off x="1461" y="2345"/>
              <a:ext cx="11757" cy="46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1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黑体" panose="02010609060101010101" pitchFamily="2" charset="-122"/>
                </a:rPr>
                <a:t>.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黑体" panose="02010609060101010101" pitchFamily="2" charset="-122"/>
                </a:rPr>
                <a:t>計算經過的時間，可以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借助鐘面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黑体" panose="02010609060101010101" pitchFamily="2" charset="-122"/>
                </a:rPr>
                <a:t>數出分針走了多少小格，算出經過的時間。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>
                <a:lnSpc>
                  <a:spcPct val="70000"/>
                </a:lnSpc>
              </a:pP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2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黑体" panose="02010609060101010101" pitchFamily="2" charset="-122"/>
                </a:rPr>
                <a:t>.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黑体" panose="02010609060101010101" pitchFamily="2" charset="-122"/>
                </a:rPr>
                <a:t>利用時間與時刻之間的關係計算：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 b="1" dirty="0" smtClean="0">
                  <a:latin typeface="Times New Roman" panose="02020603050405020304" pitchFamily="18" charset="0"/>
                  <a:ea typeface="黑体" panose="02010609060101010101" pitchFamily="2" charset="-122"/>
                </a:rPr>
                <a:t>         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經過時間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=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結束時刻－</a:t>
              </a:r>
              <a:r>
                <a:rPr lang="zh-TW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開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始時刻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4830" y="1477"/>
              <a:ext cx="5101" cy="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 smtClean="0">
                  <a:latin typeface="微软雅黑" panose="020B0503020204020204" charset="-122"/>
                  <a:ea typeface="微软雅黑" panose="020B0503020204020204" charset="-122"/>
                </a:rPr>
                <a:t>計算方法</a:t>
              </a:r>
              <a:endParaRPr lang="zh-CN" altLang="en-US" sz="32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2" descr="D:\我的文档-桌面-收藏夹\桌面\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95" y="880745"/>
            <a:ext cx="5935345" cy="3764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14386" y="2128600"/>
            <a:ext cx="1446610" cy="428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defTabSz="9144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rPr>
              <a:t>11  40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74444" y="2135585"/>
            <a:ext cx="1446610" cy="428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defTabSz="9144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rPr>
              <a:t>12  00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3319" y="4227751"/>
            <a:ext cx="1446610" cy="428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defTabSz="9144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rPr>
              <a:t>4  15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9801" y="4227751"/>
            <a:ext cx="1446610" cy="428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defTabSz="9144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rPr>
              <a:t>5  00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9859" y="4227751"/>
            <a:ext cx="1446610" cy="428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defTabSz="9144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rPr>
              <a:t>5  25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9401" y="998776"/>
            <a:ext cx="1125141" cy="428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defTabSz="9144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rPr>
              <a:t>20</a:t>
            </a:r>
            <a:r>
              <a:rPr kumimoji="0" lang="zh-CN" altLang="en-US" sz="2400" b="1" kern="1200" cap="none" spc="0" normalizeH="0" baseline="0" noProof="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rPr>
              <a:t>分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8064" y="3111659"/>
            <a:ext cx="1125141" cy="428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defTabSz="9144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rPr>
              <a:t>45</a:t>
            </a:r>
            <a:r>
              <a:rPr kumimoji="0" lang="zh-CN" altLang="en-US" sz="2400" b="1" kern="1200" cap="none" spc="0" normalizeH="0" baseline="0" noProof="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rPr>
              <a:t>分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08" y="3111659"/>
            <a:ext cx="1125141" cy="428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defTabSz="9144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rPr>
              <a:t>25</a:t>
            </a:r>
            <a:r>
              <a:rPr kumimoji="0" lang="zh-CN" altLang="en-US" sz="2400" b="1" kern="1200" cap="none" spc="0" normalizeH="0" baseline="0" noProof="0" dirty="0" smtClean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rPr>
              <a:t>分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cs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17475" y="841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F2A0C4"/>
              </a:gs>
              <a:gs pos="100000">
                <a:srgbClr val="F7C4D5">
                  <a:alpha val="75000"/>
                </a:srgb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實戰演練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79738" y="50800"/>
            <a:ext cx="5638800" cy="583565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lstStyle/>
          <a:p>
            <a:pPr fontAlgn="base"/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知識點</a:t>
            </a:r>
            <a:r>
              <a:rPr lang="en-US" altLang="zh-CN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  <a:r>
              <a:rPr lang="zh-CN" altLang="en-US" sz="3200" strike="noStrike" noProof="1" smtClean="0">
                <a:solidFill>
                  <a:srgbClr val="67D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：時間的計算</a:t>
            </a:r>
            <a:endParaRPr lang="zh-CN" altLang="en-US" sz="3200" strike="noStrike" noProof="1">
              <a:solidFill>
                <a:srgbClr val="67D7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57250" y="787400"/>
            <a:ext cx="1092200" cy="561975"/>
            <a:chOff x="1138334" y="438149"/>
            <a:chExt cx="1091454" cy="561976"/>
          </a:xfrm>
        </p:grpSpPr>
        <p:sp>
          <p:nvSpPr>
            <p:cNvPr id="14" name="圆角矩形 13"/>
            <p:cNvSpPr/>
            <p:nvPr/>
          </p:nvSpPr>
          <p:spPr bwMode="auto">
            <a:xfrm>
              <a:off x="1679302" y="438149"/>
              <a:ext cx="550486" cy="561976"/>
            </a:xfrm>
            <a:prstGeom prst="roundRect">
              <a:avLst/>
            </a:prstGeom>
            <a:solidFill>
              <a:srgbClr val="67D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方正稚艺_GBK" panose="03000509000000000000" pitchFamily="65" charset="-122"/>
                  <a:ea typeface="方正稚艺_GBK" panose="03000509000000000000" pitchFamily="65" charset="-122"/>
                  <a:cs typeface="+mn-cs"/>
                </a:rPr>
                <a:t>習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方正稚艺_GBK" panose="03000509000000000000" pitchFamily="65" charset="-122"/>
                <a:ea typeface="方正稚艺_GBK" panose="03000509000000000000" pitchFamily="65" charset="-122"/>
                <a:cs typeface="+mn-cs"/>
              </a:endParaRPr>
            </a:p>
          </p:txBody>
        </p:sp>
        <p:sp>
          <p:nvSpPr>
            <p:cNvPr id="15" name="圆角矩形 14"/>
            <p:cNvSpPr/>
            <p:nvPr/>
          </p:nvSpPr>
          <p:spPr bwMode="auto">
            <a:xfrm>
              <a:off x="1138334" y="438149"/>
              <a:ext cx="548900" cy="561976"/>
            </a:xfrm>
            <a:prstGeom prst="roundRect">
              <a:avLst/>
            </a:prstGeom>
            <a:solidFill>
              <a:srgbClr val="13C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方正稚艺_GBK" panose="03000509000000000000" pitchFamily="65" charset="-122"/>
                  <a:ea typeface="方正稚艺_GBK" panose="03000509000000000000" pitchFamily="65" charset="-122"/>
                  <a:cs typeface="+mn-cs"/>
                </a:rPr>
                <a:t>練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方正稚艺_GBK" panose="03000509000000000000" pitchFamily="65" charset="-122"/>
                <a:ea typeface="方正稚艺_GBK" panose="03000509000000000000" pitchFamily="65" charset="-122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1865</Words>
  <Application>Microsoft Office PowerPoint</Application>
  <PresentationFormat>如螢幕大小 (16:9)</PresentationFormat>
  <Paragraphs>346</Paragraphs>
  <Slides>27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27</vt:i4>
      </vt:variant>
    </vt:vector>
  </HeadingPairs>
  <TitlesOfParts>
    <vt:vector size="41" baseType="lpstr">
      <vt:lpstr>楷体_GB2312</vt:lpstr>
      <vt:lpstr>微软雅黑</vt:lpstr>
      <vt:lpstr>黑体</vt:lpstr>
      <vt:lpstr>宋体</vt:lpstr>
      <vt:lpstr>方正黑体简体</vt:lpstr>
      <vt:lpstr>方正稚艺_GBK</vt:lpstr>
      <vt:lpstr>新細明體</vt:lpstr>
      <vt:lpstr>楷体</vt:lpstr>
      <vt:lpstr>Arial</vt:lpstr>
      <vt:lpstr>Calibri</vt:lpstr>
      <vt:lpstr>Times New Roman</vt:lpstr>
      <vt:lpstr>默认设计模板</vt:lpstr>
      <vt:lpstr>1_默认设计模板</vt:lpstr>
      <vt:lpstr>2_默认设计模板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sf000</dc:creator>
  <cp:lastModifiedBy>sf-teacher</cp:lastModifiedBy>
  <cp:revision>133</cp:revision>
  <dcterms:created xsi:type="dcterms:W3CDTF">2015-05-29T07:51:00Z</dcterms:created>
  <dcterms:modified xsi:type="dcterms:W3CDTF">2021-09-29T02:26:31Z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2052-10.1.0.7106</vt:lpwstr>
  </property>
</Properties>
</file>